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0" r:id="rId3"/>
    <p:sldId id="259" r:id="rId4"/>
    <p:sldId id="281" r:id="rId5"/>
    <p:sldId id="263" r:id="rId6"/>
    <p:sldId id="295" r:id="rId7"/>
    <p:sldId id="319" r:id="rId8"/>
    <p:sldId id="321" r:id="rId9"/>
    <p:sldId id="320" r:id="rId10"/>
    <p:sldId id="322" r:id="rId11"/>
    <p:sldId id="294" r:id="rId12"/>
    <p:sldId id="323" r:id="rId13"/>
    <p:sldId id="324" r:id="rId14"/>
    <p:sldId id="325" r:id="rId15"/>
    <p:sldId id="303" r:id="rId16"/>
    <p:sldId id="326" r:id="rId17"/>
    <p:sldId id="304" r:id="rId18"/>
    <p:sldId id="327" r:id="rId19"/>
    <p:sldId id="316" r:id="rId20"/>
    <p:sldId id="328" r:id="rId21"/>
    <p:sldId id="329" r:id="rId22"/>
    <p:sldId id="317" r:id="rId23"/>
    <p:sldId id="308" r:id="rId24"/>
    <p:sldId id="330" r:id="rId25"/>
    <p:sldId id="315" r:id="rId26"/>
    <p:sldId id="305" r:id="rId27"/>
    <p:sldId id="331" r:id="rId28"/>
    <p:sldId id="306" r:id="rId29"/>
    <p:sldId id="332" r:id="rId30"/>
    <p:sldId id="333" r:id="rId31"/>
    <p:sldId id="271" r:id="rId32"/>
  </p:sldIdLst>
  <p:sldSz cx="9144000" cy="6858000" type="screen4x3"/>
  <p:notesSz cx="6934200" cy="9234488"/>
  <p:kinsoku lang="ja-JP" invalStChars="、。，．・：；？！゛゜ヽヾゝゞ々ー’”）〕］｝〉》」』】°‰′″℃％ぁぃぅぇぉっゃゅょゎァィゥェォッャュョヮヵヶ!%),.:;?]}｡｣､･ｧｨｩｪｫｬｭｮｯｰﾞﾟ¢" invalEndChars="‘“（〔［｛〈《「『【￥＄$([\{｢£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21" autoAdjust="0"/>
  </p:normalViewPr>
  <p:slideViewPr>
    <p:cSldViewPr>
      <p:cViewPr varScale="1">
        <p:scale>
          <a:sx n="135" d="100"/>
          <a:sy n="135" d="100"/>
        </p:scale>
        <p:origin x="107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04"/>
    </p:cViewPr>
  </p:sorterViewPr>
  <p:notesViewPr>
    <p:cSldViewPr>
      <p:cViewPr varScale="1">
        <p:scale>
          <a:sx n="34" d="100"/>
          <a:sy n="34" d="100"/>
        </p:scale>
        <p:origin x="-1488" y="-84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824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29" tIns="44912" rIns="91429" bIns="44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065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29" tIns="44912" rIns="91429" bIns="44912" anchor="b"/>
          <a:lstStyle/>
          <a:p>
            <a:pPr algn="r" defTabSz="923925"/>
            <a:r>
              <a:rPr lang="en-US" sz="1200">
                <a:latin typeface="Wingdings 3" pitchFamily="18" charset="2"/>
              </a:rPr>
              <a:t>1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sz="2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school’s name</a:t>
            </a:r>
          </a:p>
          <a:p>
            <a:endParaRPr lang="en-US" sz="2400">
              <a:solidFill>
                <a:srgbClr val="00CC00"/>
              </a:solidFill>
            </a:endParaRPr>
          </a:p>
          <a:p>
            <a:r>
              <a:rPr lang="en-US" sz="2400">
                <a:solidFill>
                  <a:srgbClr val="00CC00"/>
                </a:solidFill>
              </a:rPr>
              <a:t>Insert Time</a:t>
            </a:r>
            <a:r>
              <a:rPr lang="en-US" sz="2400"/>
              <a:t> of year when the Parent Involvement Policy is reviewed and revised </a:t>
            </a:r>
          </a:p>
          <a:p>
            <a:endParaRPr lang="en-US" sz="2400"/>
          </a:p>
          <a:p>
            <a:r>
              <a:rPr lang="en-US" sz="2400">
                <a:solidFill>
                  <a:srgbClr val="00CC00"/>
                </a:solidFill>
              </a:rPr>
              <a:t>Insert Process</a:t>
            </a:r>
            <a:r>
              <a:rPr lang="en-US" sz="2400"/>
              <a:t> for how to become involved in the review and revise process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School Name</a:t>
            </a:r>
          </a:p>
          <a:p>
            <a:endParaRPr lang="en-US" sz="2400"/>
          </a:p>
          <a:p>
            <a:r>
              <a:rPr lang="en-US" sz="2400">
                <a:solidFill>
                  <a:srgbClr val="00CC00"/>
                </a:solidFill>
              </a:rPr>
              <a:t>Insert Highlights</a:t>
            </a:r>
            <a:r>
              <a:rPr lang="en-US" sz="2400"/>
              <a:t> of the School-Parent Compact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School Name</a:t>
            </a:r>
          </a:p>
          <a:p>
            <a:endParaRPr lang="en-US" sz="2400">
              <a:solidFill>
                <a:srgbClr val="00CC00"/>
              </a:solidFill>
            </a:endParaRPr>
          </a:p>
          <a:p>
            <a:r>
              <a:rPr lang="en-US" sz="2400">
                <a:solidFill>
                  <a:srgbClr val="00CC00"/>
                </a:solidFill>
              </a:rPr>
              <a:t>Insert Time</a:t>
            </a:r>
            <a:r>
              <a:rPr lang="en-US" sz="2400"/>
              <a:t> of year when the School-Parent Compact is reviewed and revised.</a:t>
            </a:r>
          </a:p>
          <a:p>
            <a:endParaRPr lang="en-US" sz="2400"/>
          </a:p>
          <a:p>
            <a:r>
              <a:rPr lang="en-US" sz="2400">
                <a:solidFill>
                  <a:srgbClr val="00CC00"/>
                </a:solidFill>
              </a:rPr>
              <a:t>Insert Process</a:t>
            </a:r>
            <a:r>
              <a:rPr lang="en-US" sz="2400"/>
              <a:t> for parents to become involved in the School-Parent Compact.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School Name</a:t>
            </a:r>
          </a:p>
          <a:p>
            <a:endParaRPr lang="en-US" sz="2400">
              <a:solidFill>
                <a:srgbClr val="00CC00"/>
              </a:solidFill>
            </a:endParaRPr>
          </a:p>
          <a:p>
            <a:r>
              <a:rPr lang="en-US" sz="2400">
                <a:solidFill>
                  <a:srgbClr val="00CC00"/>
                </a:solidFill>
              </a:rPr>
              <a:t>Insert School’s Data </a:t>
            </a:r>
            <a:r>
              <a:rPr lang="en-US" sz="2400"/>
              <a:t>for PSSA, Attendance/Graduation Rates (whichever is appropriate), and Participation Rate</a:t>
            </a:r>
            <a:endParaRPr lang="en-US" sz="2400">
              <a:solidFill>
                <a:srgbClr val="00CC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CC00"/>
                </a:solidFill>
              </a:rPr>
              <a:t>Insert School Name</a:t>
            </a:r>
          </a:p>
          <a:p>
            <a:pPr>
              <a:lnSpc>
                <a:spcPct val="90000"/>
              </a:lnSpc>
            </a:pPr>
            <a:endParaRPr lang="en-US" sz="2000">
              <a:solidFill>
                <a:srgbClr val="00CC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/>
              <a:t>Delete </a:t>
            </a:r>
            <a:r>
              <a:rPr lang="en-US" sz="2000">
                <a:solidFill>
                  <a:srgbClr val="00CC00"/>
                </a:solidFill>
              </a:rPr>
              <a:t>did or did not</a:t>
            </a:r>
            <a:r>
              <a:rPr lang="en-US" sz="2000"/>
              <a:t> to appropriately reflect whether or not the school made AYP on the 2007 PSSA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CC00"/>
                </a:solidFill>
              </a:rPr>
              <a:t>Insert School Improvement Status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Made AYP, Warning, School Improvement I, School Improvement II, Corrective Action I, Corrective Action II</a:t>
            </a:r>
          </a:p>
          <a:p>
            <a:pPr>
              <a:lnSpc>
                <a:spcPct val="90000"/>
              </a:lnSpc>
            </a:pPr>
            <a:r>
              <a:rPr lang="en-US" sz="2000"/>
              <a:t>If Making Progress, also list last year’s improvement status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If the school is in Made AYP or Warning, delete this slide.</a:t>
            </a:r>
          </a:p>
          <a:p>
            <a:r>
              <a:rPr lang="en-US" sz="2400"/>
              <a:t>If the school is any level of improvement, review the slide.</a:t>
            </a:r>
          </a:p>
          <a:p>
            <a:endParaRPr lang="en-US" sz="2400"/>
          </a:p>
          <a:p>
            <a:r>
              <a:rPr lang="en-US" sz="2400"/>
              <a:t>Questions can be directed to NCLB District Liaison.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If the school is in Made AYP or Warning, delete this slide.</a:t>
            </a:r>
          </a:p>
          <a:p>
            <a:r>
              <a:rPr lang="en-US" sz="2400"/>
              <a:t>If the school is any level of improvement, review the slide.</a:t>
            </a:r>
          </a:p>
          <a:p>
            <a:endParaRPr lang="en-US" sz="2400"/>
          </a:p>
          <a:p>
            <a:r>
              <a:rPr lang="en-US" sz="2400"/>
              <a:t>Questions can be directed to NCLB District Liaison.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If the school is in Made AYP, Warning, or School Improvement I delete this slide.</a:t>
            </a:r>
          </a:p>
          <a:p>
            <a:r>
              <a:rPr lang="en-US" sz="2400"/>
              <a:t>If the school is in School Improvement II, Corrective Action I or Corrective Action II, and Making Progress within these levels, review the slide.</a:t>
            </a:r>
          </a:p>
          <a:p>
            <a:endParaRPr lang="en-US" sz="2400"/>
          </a:p>
          <a:p>
            <a:r>
              <a:rPr lang="en-US" sz="2400"/>
              <a:t>Questions can be directed to NCLB District Liaison.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If the school is in Made AYP, Warning, or School Improvement I delete this slide.</a:t>
            </a:r>
          </a:p>
          <a:p>
            <a:r>
              <a:rPr lang="en-US" sz="2400"/>
              <a:t>If the school is in School Improvement II, Corrective Action I or Corrective Action II, review the slide.</a:t>
            </a:r>
          </a:p>
          <a:p>
            <a:endParaRPr lang="en-US" sz="2400"/>
          </a:p>
          <a:p>
            <a:r>
              <a:rPr lang="en-US" sz="2400"/>
              <a:t>Questions can be directed to NCLB.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 general slide about how parents and schools can work together to support parents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Process </a:t>
            </a:r>
            <a:r>
              <a:rPr lang="en-US" sz="2400"/>
              <a:t>for parents to become involved in the SIP process.</a:t>
            </a:r>
            <a:endParaRPr lang="en-US" sz="2400">
              <a:solidFill>
                <a:srgbClr val="00CC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School Name</a:t>
            </a:r>
          </a:p>
          <a:p>
            <a:r>
              <a:rPr lang="en-US" sz="2400">
                <a:solidFill>
                  <a:srgbClr val="00CC00"/>
                </a:solidFill>
              </a:rPr>
              <a:t>Insert Budget Amount</a:t>
            </a:r>
          </a:p>
          <a:p>
            <a:r>
              <a:rPr lang="en-US" sz="2400">
                <a:solidFill>
                  <a:srgbClr val="00CC00"/>
                </a:solidFill>
              </a:rPr>
              <a:t>Insert Basic, PI, and PD Purchases</a:t>
            </a:r>
            <a:r>
              <a:rPr lang="en-US" sz="2400"/>
              <a:t> and explain how these support the school and the students’ academic achievement</a:t>
            </a:r>
            <a:endParaRPr lang="en-US" sz="2400">
              <a:solidFill>
                <a:srgbClr val="00CC00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Discuss how parents can make their needs known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delete the bold section if all teachers at the school are highly qualified in their teaching assignments.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Discuss, generally, make-up of staff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29" tIns="44912" rIns="91429" bIns="44912" anchor="b"/>
          <a:lstStyle/>
          <a:p>
            <a:pPr algn="r" defTabSz="923925"/>
            <a:r>
              <a:rPr lang="en-US" sz="1200">
                <a:latin typeface="Wingdings 3" pitchFamily="18" charset="2"/>
              </a:rPr>
              <a:t>4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400"/>
              <a:t>Background info on how Title I works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Explain context for 4 week letter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29" tIns="44912" rIns="91429" bIns="44912" anchor="b"/>
          <a:lstStyle/>
          <a:p>
            <a:pPr algn="r" defTabSz="923925"/>
            <a:r>
              <a:rPr lang="en-US" sz="1200">
                <a:latin typeface="Wingdings 3" pitchFamily="18" charset="2"/>
              </a:rPr>
              <a:t>16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School Name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29" tIns="44912" rIns="91429" bIns="44912" anchor="b"/>
          <a:lstStyle/>
          <a:p>
            <a:pPr algn="r" defTabSz="923925"/>
            <a:r>
              <a:rPr lang="en-US" sz="1200">
                <a:latin typeface="Wingdings 3" pitchFamily="18" charset="2"/>
              </a:rPr>
              <a:t>8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400"/>
              <a:t>A summary about what Title I Parental Involvement is all about.</a:t>
            </a:r>
          </a:p>
          <a:p>
            <a:endParaRPr lang="en-US" sz="2400"/>
          </a:p>
          <a:p>
            <a:r>
              <a:rPr lang="en-US" sz="2400"/>
              <a:t>Introduces Parent Involvement Policy and Compact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school’s name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school’s name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00CC00"/>
                </a:solidFill>
              </a:rPr>
              <a:t>Insert school’s name</a:t>
            </a:r>
          </a:p>
          <a:p>
            <a:endParaRPr lang="en-US" sz="2400">
              <a:solidFill>
                <a:srgbClr val="00CC00"/>
              </a:solidFill>
            </a:endParaRPr>
          </a:p>
          <a:p>
            <a:r>
              <a:rPr lang="en-US" sz="2400">
                <a:solidFill>
                  <a:srgbClr val="00CC00"/>
                </a:solidFill>
              </a:rPr>
              <a:t>Insert highlights</a:t>
            </a:r>
            <a:r>
              <a:rPr lang="en-US" sz="2400"/>
              <a:t> from the school’s Parent Involvement Policy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A8A6DFD-D8AC-4ABF-AD02-DDA00266E64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10600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1060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060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1060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0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0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0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0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0610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1061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1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1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061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1061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1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1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1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1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0620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21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E0C17-C4CD-454D-AD19-46A526DA8B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C27CF-C291-4371-AA40-C1EDD6C01B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1A009-9FE9-45F7-AA31-77EAC5033D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A0F0-B9CC-49B4-8317-CDFFD8CCAB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0A843-9022-4EC6-9B1D-5EDE5D1DE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C25CB-359F-495B-8229-D7EDB32F2D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299CA-DC99-4384-AC4A-23FBB84E35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EB480-E674-4FE3-BEF2-CA4724574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ECEF7-DDA3-4926-9FCE-213938E69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D2DE0-EE3F-4424-8D64-BE1A9D7C15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68CF664-3278-4D56-9B52-D93222B17D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957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7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957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957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8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8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8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8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8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8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8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8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58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958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959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9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9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59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9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9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59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959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9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9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0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0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0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0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0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960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960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0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60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960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961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61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961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1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1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1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1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1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1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1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962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1588" y="1588"/>
            <a:ext cx="9131300" cy="6843712"/>
            <a:chOff x="1" y="1"/>
            <a:chExt cx="5752" cy="4311"/>
          </a:xfrm>
        </p:grpSpPr>
        <p:grpSp>
          <p:nvGrpSpPr>
            <p:cNvPr id="4130" name="Group 34"/>
            <p:cNvGrpSpPr>
              <a:grpSpLocks/>
            </p:cNvGrpSpPr>
            <p:nvPr/>
          </p:nvGrpSpPr>
          <p:grpSpPr bwMode="auto">
            <a:xfrm>
              <a:off x="1" y="1"/>
              <a:ext cx="5752" cy="4311"/>
              <a:chOff x="1" y="1"/>
              <a:chExt cx="5752" cy="4311"/>
            </a:xfrm>
          </p:grpSpPr>
          <p:sp>
            <p:nvSpPr>
              <p:cNvPr id="4100" name="Line 4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404" cy="45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" name="Line 5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724" cy="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1055" cy="118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1364" cy="15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1684" cy="189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2015" cy="226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2346" cy="263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Line 11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2687" cy="3023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Line 12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2996" cy="3371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Line 13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3338" cy="375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Line 14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3668" cy="412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Line 15"/>
              <p:cNvSpPr>
                <a:spLocks noChangeShapeType="1"/>
              </p:cNvSpPr>
              <p:nvPr/>
            </p:nvSpPr>
            <p:spPr bwMode="auto">
              <a:xfrm flipH="1">
                <a:off x="179" y="1"/>
                <a:ext cx="3832" cy="4311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Line 16"/>
              <p:cNvSpPr>
                <a:spLocks noChangeShapeType="1"/>
              </p:cNvSpPr>
              <p:nvPr/>
            </p:nvSpPr>
            <p:spPr bwMode="auto">
              <a:xfrm flipH="1">
                <a:off x="499" y="1"/>
                <a:ext cx="3832" cy="4311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Line 17"/>
              <p:cNvSpPr>
                <a:spLocks noChangeShapeType="1"/>
              </p:cNvSpPr>
              <p:nvPr/>
            </p:nvSpPr>
            <p:spPr bwMode="auto">
              <a:xfrm flipH="1">
                <a:off x="829" y="1"/>
                <a:ext cx="3832" cy="4311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Line 18"/>
              <p:cNvSpPr>
                <a:spLocks noChangeShapeType="1"/>
              </p:cNvSpPr>
              <p:nvPr/>
            </p:nvSpPr>
            <p:spPr bwMode="auto">
              <a:xfrm flipH="1">
                <a:off x="1128" y="1"/>
                <a:ext cx="3832" cy="4311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Line 19"/>
              <p:cNvSpPr>
                <a:spLocks noChangeShapeType="1"/>
              </p:cNvSpPr>
              <p:nvPr/>
            </p:nvSpPr>
            <p:spPr bwMode="auto">
              <a:xfrm flipH="1">
                <a:off x="1459" y="1"/>
                <a:ext cx="3832" cy="4311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Line 20"/>
              <p:cNvSpPr>
                <a:spLocks noChangeShapeType="1"/>
              </p:cNvSpPr>
              <p:nvPr/>
            </p:nvSpPr>
            <p:spPr bwMode="auto">
              <a:xfrm flipH="1">
                <a:off x="1772" y="5"/>
                <a:ext cx="3828" cy="43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Line 21"/>
              <p:cNvSpPr>
                <a:spLocks noChangeShapeType="1"/>
              </p:cNvSpPr>
              <p:nvPr/>
            </p:nvSpPr>
            <p:spPr bwMode="auto">
              <a:xfrm flipH="1">
                <a:off x="2422" y="565"/>
                <a:ext cx="3331" cy="374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Line 22"/>
              <p:cNvSpPr>
                <a:spLocks noChangeShapeType="1"/>
              </p:cNvSpPr>
              <p:nvPr/>
            </p:nvSpPr>
            <p:spPr bwMode="auto">
              <a:xfrm flipH="1">
                <a:off x="2721" y="901"/>
                <a:ext cx="3032" cy="3411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Line 23"/>
              <p:cNvSpPr>
                <a:spLocks noChangeShapeType="1"/>
              </p:cNvSpPr>
              <p:nvPr/>
            </p:nvSpPr>
            <p:spPr bwMode="auto">
              <a:xfrm flipH="1">
                <a:off x="3030" y="1249"/>
                <a:ext cx="2723" cy="3063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Line 24"/>
              <p:cNvSpPr>
                <a:spLocks noChangeShapeType="1"/>
              </p:cNvSpPr>
              <p:nvPr/>
            </p:nvSpPr>
            <p:spPr bwMode="auto">
              <a:xfrm flipH="1">
                <a:off x="3350" y="1609"/>
                <a:ext cx="2403" cy="2703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Line 25"/>
              <p:cNvSpPr>
                <a:spLocks noChangeShapeType="1"/>
              </p:cNvSpPr>
              <p:nvPr/>
            </p:nvSpPr>
            <p:spPr bwMode="auto">
              <a:xfrm flipH="1">
                <a:off x="3692" y="1993"/>
                <a:ext cx="2061" cy="231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Line 26"/>
              <p:cNvSpPr>
                <a:spLocks noChangeShapeType="1"/>
              </p:cNvSpPr>
              <p:nvPr/>
            </p:nvSpPr>
            <p:spPr bwMode="auto">
              <a:xfrm flipH="1">
                <a:off x="4033" y="2377"/>
                <a:ext cx="1720" cy="193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Line 27"/>
              <p:cNvSpPr>
                <a:spLocks noChangeShapeType="1"/>
              </p:cNvSpPr>
              <p:nvPr/>
            </p:nvSpPr>
            <p:spPr bwMode="auto">
              <a:xfrm flipH="1">
                <a:off x="4353" y="2737"/>
                <a:ext cx="1400" cy="157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Line 28"/>
              <p:cNvSpPr>
                <a:spLocks noChangeShapeType="1"/>
              </p:cNvSpPr>
              <p:nvPr/>
            </p:nvSpPr>
            <p:spPr bwMode="auto">
              <a:xfrm flipH="1">
                <a:off x="4684" y="3109"/>
                <a:ext cx="1069" cy="1203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Line 29"/>
              <p:cNvSpPr>
                <a:spLocks noChangeShapeType="1"/>
              </p:cNvSpPr>
              <p:nvPr/>
            </p:nvSpPr>
            <p:spPr bwMode="auto">
              <a:xfrm flipH="1">
                <a:off x="4993" y="3457"/>
                <a:ext cx="760" cy="85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Line 30"/>
              <p:cNvSpPr>
                <a:spLocks noChangeShapeType="1"/>
              </p:cNvSpPr>
              <p:nvPr/>
            </p:nvSpPr>
            <p:spPr bwMode="auto">
              <a:xfrm flipH="1">
                <a:off x="5292" y="3793"/>
                <a:ext cx="461" cy="51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Line 31"/>
              <p:cNvSpPr>
                <a:spLocks noChangeShapeType="1"/>
              </p:cNvSpPr>
              <p:nvPr/>
            </p:nvSpPr>
            <p:spPr bwMode="auto">
              <a:xfrm flipH="1">
                <a:off x="5590" y="4129"/>
                <a:ext cx="163" cy="183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Line 32"/>
              <p:cNvSpPr>
                <a:spLocks noChangeShapeType="1"/>
              </p:cNvSpPr>
              <p:nvPr/>
            </p:nvSpPr>
            <p:spPr bwMode="auto">
              <a:xfrm flipH="1">
                <a:off x="1" y="1"/>
                <a:ext cx="127" cy="143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/>
            </p:nvSpPr>
            <p:spPr bwMode="auto">
              <a:xfrm flipH="1">
                <a:off x="2120" y="229"/>
                <a:ext cx="3629" cy="4083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31" name="Rectangle 35"/>
            <p:cNvSpPr>
              <a:spLocks noChangeArrowheads="1"/>
            </p:cNvSpPr>
            <p:nvPr/>
          </p:nvSpPr>
          <p:spPr bwMode="auto">
            <a:xfrm>
              <a:off x="284" y="1004"/>
              <a:ext cx="5192" cy="2648"/>
            </a:xfrm>
            <a:prstGeom prst="rect">
              <a:avLst/>
            </a:prstGeom>
            <a:gradFill rotWithShape="0">
              <a:gsLst>
                <a:gs pos="0">
                  <a:srgbClr val="00B7A5">
                    <a:gamma/>
                    <a:shade val="29804"/>
                    <a:invGamma/>
                  </a:srgbClr>
                </a:gs>
                <a:gs pos="100000">
                  <a:srgbClr val="00B7A5"/>
                </a:gs>
              </a:gsLst>
              <a:lin ang="5400000" scaled="1"/>
            </a:gradFill>
            <a:ln w="12700">
              <a:solidFill>
                <a:schemeClr val="hlink"/>
              </a:solidFill>
              <a:miter lim="800000"/>
              <a:headEnd/>
              <a:tailEnd/>
            </a:ln>
            <a:effectLst>
              <a:outerShdw dist="125724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382588" y="458788"/>
            <a:ext cx="32734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" pitchFamily="18" charset="0"/>
              </a:rPr>
              <a:t>Aprenda</a:t>
            </a:r>
            <a:r>
              <a:rPr lang="en-US" sz="2400" b="1" dirty="0">
                <a:latin typeface="Times" pitchFamily="18" charset="0"/>
              </a:rPr>
              <a:t> </a:t>
            </a:r>
            <a:r>
              <a:rPr lang="en-US" sz="2400" b="1" dirty="0" err="1">
                <a:latin typeface="Times" pitchFamily="18" charset="0"/>
              </a:rPr>
              <a:t>sobre</a:t>
            </a:r>
            <a:r>
              <a:rPr lang="en-US" sz="2400" dirty="0">
                <a:latin typeface="Times" pitchFamily="18" charset="0"/>
              </a:rPr>
              <a:t> </a:t>
            </a:r>
          </a:p>
        </p:txBody>
      </p:sp>
      <p:sp>
        <p:nvSpPr>
          <p:cNvPr id="4137" name="Rectangle 41"/>
          <p:cNvSpPr>
            <a:spLocks noChangeArrowheads="1"/>
          </p:cNvSpPr>
          <p:nvPr/>
        </p:nvSpPr>
        <p:spPr bwMode="auto">
          <a:xfrm>
            <a:off x="5524500" y="747712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4140" name="WordArt 44"/>
          <p:cNvSpPr>
            <a:spLocks noChangeArrowheads="1" noChangeShapeType="1" noTextEdit="1"/>
          </p:cNvSpPr>
          <p:nvPr/>
        </p:nvSpPr>
        <p:spPr bwMode="auto">
          <a:xfrm>
            <a:off x="457200" y="2362200"/>
            <a:ext cx="8305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5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Lincoln Leadership Academy Charter School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166100" cy="1600200"/>
          </a:xfrm>
        </p:spPr>
        <p:txBody>
          <a:bodyPr/>
          <a:lstStyle/>
          <a:p>
            <a:r>
              <a:rPr lang="en-US" sz="3600" b="1" dirty="0">
                <a:solidFill>
                  <a:schemeClr val="hlink"/>
                </a:solidFill>
              </a:rPr>
              <a:t>LLACS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3600" b="1" dirty="0"/>
              <a:t> </a:t>
            </a:r>
            <a:r>
              <a:rPr lang="en-US" sz="3600" b="1" dirty="0" err="1"/>
              <a:t>Póliza</a:t>
            </a:r>
            <a:r>
              <a:rPr lang="en-US" sz="3600" b="1" dirty="0"/>
              <a:t> de </a:t>
            </a:r>
            <a:r>
              <a:rPr lang="en-US" sz="3600" b="1" dirty="0" err="1"/>
              <a:t>Envolvimiento</a:t>
            </a:r>
            <a:r>
              <a:rPr lang="en-US" sz="3600" b="1" dirty="0"/>
              <a:t>/</a:t>
            </a:r>
            <a:r>
              <a:rPr lang="en-US" sz="3600" b="1" dirty="0" err="1"/>
              <a:t>Comprometimiento</a:t>
            </a:r>
            <a:r>
              <a:rPr lang="en-US" sz="3600" b="1" dirty="0"/>
              <a:t>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En, LLACS, la </a:t>
            </a:r>
            <a:r>
              <a:rPr lang="en-US" dirty="0" err="1"/>
              <a:t>póliza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revisada</a:t>
            </a:r>
            <a:r>
              <a:rPr lang="en-US" dirty="0"/>
              <a:t> </a:t>
            </a:r>
            <a:r>
              <a:rPr lang="en-US" dirty="0" err="1"/>
              <a:t>anualmente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Para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envuelto</a:t>
            </a:r>
            <a:r>
              <a:rPr lang="en-US" dirty="0"/>
              <a:t> en el </a:t>
            </a:r>
            <a:r>
              <a:rPr lang="en-US" dirty="0" err="1"/>
              <a:t>desarrollo</a:t>
            </a:r>
            <a:r>
              <a:rPr lang="en-US" dirty="0"/>
              <a:t> y </a:t>
            </a:r>
            <a:r>
              <a:rPr lang="en-US" dirty="0" err="1"/>
              <a:t>revisión</a:t>
            </a:r>
            <a:r>
              <a:rPr lang="en-US" dirty="0"/>
              <a:t> de la </a:t>
            </a:r>
            <a:r>
              <a:rPr lang="en-US" dirty="0" err="1"/>
              <a:t>póliza</a:t>
            </a:r>
            <a:r>
              <a:rPr lang="en-US" dirty="0"/>
              <a:t> el </a:t>
            </a:r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 </a:t>
            </a:r>
            <a:r>
              <a:rPr lang="en-US" dirty="0" err="1"/>
              <a:t>através</a:t>
            </a:r>
            <a:r>
              <a:rPr lang="en-US" dirty="0"/>
              <a:t> de la </a:t>
            </a:r>
            <a:r>
              <a:rPr lang="en-US" dirty="0" err="1"/>
              <a:t>asociación</a:t>
            </a:r>
            <a:r>
              <a:rPr lang="en-US" dirty="0"/>
              <a:t> de padres.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1828800"/>
          </a:xfrm>
        </p:spPr>
        <p:txBody>
          <a:bodyPr/>
          <a:lstStyle/>
          <a:p>
            <a:r>
              <a:rPr lang="en-US" sz="3600" b="1" dirty="0">
                <a:solidFill>
                  <a:schemeClr val="hlink"/>
                </a:solidFill>
              </a:rPr>
              <a:t>LLACS</a:t>
            </a:r>
            <a:br>
              <a:rPr lang="en-US" sz="3600" b="1" dirty="0"/>
            </a:br>
            <a:r>
              <a:rPr lang="en-US" sz="3600" b="1" dirty="0" err="1"/>
              <a:t>Convenio</a:t>
            </a:r>
            <a:r>
              <a:rPr lang="en-US" sz="3600" b="1" dirty="0"/>
              <a:t> con los padres</a:t>
            </a:r>
            <a:br>
              <a:rPr lang="en-US" dirty="0"/>
            </a:b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/>
              <a:t>El </a:t>
            </a:r>
            <a:r>
              <a:rPr lang="en-US" sz="2400" dirty="0" err="1"/>
              <a:t>convenio</a:t>
            </a:r>
            <a:r>
              <a:rPr lang="en-US" sz="2400" dirty="0"/>
              <a:t> </a:t>
            </a:r>
            <a:r>
              <a:rPr lang="en-US" sz="2400" dirty="0" err="1"/>
              <a:t>establece</a:t>
            </a:r>
            <a:r>
              <a:rPr lang="en-US" sz="2400" dirty="0"/>
              <a:t> </a:t>
            </a:r>
            <a:r>
              <a:rPr lang="en-US" sz="2400" dirty="0" err="1"/>
              <a:t>las</a:t>
            </a:r>
            <a:r>
              <a:rPr lang="en-US" sz="2400" dirty="0"/>
              <a:t> </a:t>
            </a:r>
            <a:r>
              <a:rPr lang="en-US" sz="2400" dirty="0" err="1"/>
              <a:t>metas</a:t>
            </a:r>
            <a:r>
              <a:rPr lang="en-US" sz="2400" dirty="0"/>
              <a:t> y </a:t>
            </a:r>
            <a:r>
              <a:rPr lang="en-US" sz="2400" dirty="0" err="1"/>
              <a:t>responsabilidades</a:t>
            </a:r>
            <a:r>
              <a:rPr lang="en-US" sz="2400" dirty="0"/>
              <a:t> de los </a:t>
            </a:r>
            <a:r>
              <a:rPr lang="en-US" sz="2400" dirty="0" err="1"/>
              <a:t>estudiantes</a:t>
            </a:r>
            <a:r>
              <a:rPr lang="en-US" sz="2400" dirty="0"/>
              <a:t>, padres y </a:t>
            </a:r>
            <a:r>
              <a:rPr lang="en-US" sz="2400" dirty="0" err="1"/>
              <a:t>escuela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 err="1"/>
              <a:t>Nuestro</a:t>
            </a:r>
            <a:r>
              <a:rPr lang="en-US" sz="2400" dirty="0"/>
              <a:t> </a:t>
            </a:r>
            <a:r>
              <a:rPr lang="en-US" sz="2400" dirty="0" err="1"/>
              <a:t>convenio</a:t>
            </a:r>
            <a:r>
              <a:rPr lang="en-US" sz="2400" dirty="0"/>
              <a:t> </a:t>
            </a:r>
            <a:r>
              <a:rPr lang="en-US" sz="2400" dirty="0" err="1"/>
              <a:t>incluye</a:t>
            </a:r>
            <a:r>
              <a:rPr lang="en-US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hlink"/>
                </a:solidFill>
              </a:rPr>
              <a:t>25 </a:t>
            </a:r>
            <a:r>
              <a:rPr lang="en-US" sz="2000" dirty="0" err="1">
                <a:solidFill>
                  <a:schemeClr val="hlink"/>
                </a:solidFill>
              </a:rPr>
              <a:t>horas</a:t>
            </a:r>
            <a:r>
              <a:rPr lang="en-US" sz="2000" dirty="0">
                <a:solidFill>
                  <a:schemeClr val="hlink"/>
                </a:solidFill>
              </a:rPr>
              <a:t> de </a:t>
            </a:r>
            <a:r>
              <a:rPr lang="en-US" sz="2000" dirty="0" err="1">
                <a:solidFill>
                  <a:schemeClr val="hlink"/>
                </a:solidFill>
              </a:rPr>
              <a:t>trabajo</a:t>
            </a:r>
            <a:r>
              <a:rPr lang="en-US" sz="2000" dirty="0">
                <a:solidFill>
                  <a:schemeClr val="hlink"/>
                </a:solidFill>
              </a:rPr>
              <a:t> </a:t>
            </a:r>
            <a:r>
              <a:rPr lang="en-US" sz="2000" dirty="0" err="1">
                <a:solidFill>
                  <a:schemeClr val="hlink"/>
                </a:solidFill>
              </a:rPr>
              <a:t>voluntario</a:t>
            </a:r>
            <a:endParaRPr lang="en-US" sz="200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chemeClr val="hlink"/>
                </a:solidFill>
              </a:rPr>
              <a:t>Asistir</a:t>
            </a:r>
            <a:r>
              <a:rPr lang="en-US" sz="2000" dirty="0">
                <a:solidFill>
                  <a:schemeClr val="hlink"/>
                </a:solidFill>
              </a:rPr>
              <a:t> a </a:t>
            </a:r>
            <a:r>
              <a:rPr lang="en-US" sz="2000" dirty="0" err="1">
                <a:solidFill>
                  <a:schemeClr val="hlink"/>
                </a:solidFill>
              </a:rPr>
              <a:t>las</a:t>
            </a:r>
            <a:r>
              <a:rPr lang="en-US" sz="2000" dirty="0">
                <a:solidFill>
                  <a:schemeClr val="hlink"/>
                </a:solidFill>
              </a:rPr>
              <a:t> </a:t>
            </a:r>
            <a:r>
              <a:rPr lang="en-US" sz="2000" dirty="0" err="1">
                <a:solidFill>
                  <a:schemeClr val="hlink"/>
                </a:solidFill>
              </a:rPr>
              <a:t>conferencias</a:t>
            </a:r>
            <a:r>
              <a:rPr lang="en-US" sz="2000" dirty="0">
                <a:solidFill>
                  <a:schemeClr val="hlink"/>
                </a:solidFill>
              </a:rPr>
              <a:t> de padres/maestros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/>
              <a:t>El </a:t>
            </a:r>
            <a:r>
              <a:rPr lang="en-US" sz="2400" dirty="0" err="1"/>
              <a:t>convenio</a:t>
            </a:r>
            <a:r>
              <a:rPr lang="en-US" sz="2400" dirty="0"/>
              <a:t> se </a:t>
            </a:r>
            <a:r>
              <a:rPr lang="en-US" sz="2400" dirty="0" err="1"/>
              <a:t>complementa</a:t>
            </a:r>
            <a:r>
              <a:rPr lang="en-US" sz="2400" dirty="0"/>
              <a:t> con la </a:t>
            </a:r>
            <a:r>
              <a:rPr lang="en-US" sz="2400" dirty="0" err="1"/>
              <a:t>póliza</a:t>
            </a:r>
            <a:r>
              <a:rPr lang="en-US" sz="2400" dirty="0"/>
              <a:t> de </a:t>
            </a:r>
            <a:r>
              <a:rPr lang="en-US" sz="2400" dirty="0" err="1"/>
              <a:t>envolvimiento</a:t>
            </a:r>
            <a:r>
              <a:rPr lang="en-US" sz="2400" dirty="0"/>
              <a:t>/</a:t>
            </a:r>
            <a:r>
              <a:rPr lang="en-US" sz="2400" dirty="0" err="1"/>
              <a:t>comprometimiento</a:t>
            </a:r>
            <a:r>
              <a:rPr lang="en-US" sz="2400" dirty="0"/>
              <a:t> de la </a:t>
            </a:r>
            <a:r>
              <a:rPr lang="en-US" sz="2400" dirty="0" err="1"/>
              <a:t>escuela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ransition advTm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870700" cy="1981200"/>
          </a:xfrm>
        </p:spPr>
        <p:txBody>
          <a:bodyPr/>
          <a:lstStyle/>
          <a:p>
            <a:r>
              <a:rPr lang="en-US" sz="3600" b="1" dirty="0">
                <a:solidFill>
                  <a:schemeClr val="hlink"/>
                </a:solidFill>
              </a:rPr>
              <a:t>LLACS</a:t>
            </a:r>
            <a:br>
              <a:rPr lang="en-US" sz="3600" b="1" dirty="0"/>
            </a:br>
            <a:r>
              <a:rPr lang="en-US" sz="3600" b="1" dirty="0" err="1"/>
              <a:t>Convenio</a:t>
            </a:r>
            <a:r>
              <a:rPr lang="en-US" sz="3600" b="1" dirty="0"/>
              <a:t> con los padres</a:t>
            </a:r>
            <a:br>
              <a:rPr lang="en-US" sz="3600" dirty="0"/>
            </a:br>
            <a:endParaRPr lang="en-US" b="1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696200" cy="36576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En LLACS, el </a:t>
            </a:r>
            <a:r>
              <a:rPr lang="en-US" dirty="0" err="1"/>
              <a:t>convenio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revisado</a:t>
            </a:r>
            <a:r>
              <a:rPr lang="en-US" dirty="0"/>
              <a:t> </a:t>
            </a:r>
            <a:r>
              <a:rPr lang="en-US" dirty="0" err="1"/>
              <a:t>anualmente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Para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envuelto</a:t>
            </a:r>
            <a:r>
              <a:rPr lang="en-US" dirty="0"/>
              <a:t> en el </a:t>
            </a:r>
            <a:r>
              <a:rPr lang="en-US" dirty="0" err="1"/>
              <a:t>desarrollo</a:t>
            </a:r>
            <a:r>
              <a:rPr lang="en-US" dirty="0"/>
              <a:t> y </a:t>
            </a:r>
            <a:r>
              <a:rPr lang="en-US" dirty="0" err="1"/>
              <a:t>revisión</a:t>
            </a:r>
            <a:r>
              <a:rPr lang="en-US" dirty="0"/>
              <a:t> del </a:t>
            </a:r>
            <a:r>
              <a:rPr lang="en-US" dirty="0" err="1"/>
              <a:t>convenio</a:t>
            </a:r>
            <a:r>
              <a:rPr lang="en-US" dirty="0"/>
              <a:t> el </a:t>
            </a:r>
            <a:r>
              <a:rPr lang="en-US" dirty="0" err="1"/>
              <a:t>proceso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 </a:t>
            </a:r>
            <a:r>
              <a:rPr lang="en-US" dirty="0" err="1"/>
              <a:t>através</a:t>
            </a:r>
            <a:r>
              <a:rPr lang="en-US" dirty="0"/>
              <a:t> de la </a:t>
            </a:r>
            <a:r>
              <a:rPr lang="en-US" dirty="0" err="1"/>
              <a:t>asociación</a:t>
            </a:r>
            <a:r>
              <a:rPr lang="en-US" dirty="0"/>
              <a:t> de padres.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hlink"/>
                </a:solidFill>
              </a:rPr>
              <a:t>LLACS</a:t>
            </a:r>
            <a:br>
              <a:rPr lang="en-US" b="1" dirty="0">
                <a:solidFill>
                  <a:schemeClr val="hlink"/>
                </a:solidFill>
              </a:rPr>
            </a:br>
            <a:r>
              <a:rPr lang="en-US" b="1" dirty="0"/>
              <a:t>AYP (</a:t>
            </a:r>
            <a:r>
              <a:rPr lang="en-US" b="1" dirty="0" err="1"/>
              <a:t>Progreso</a:t>
            </a:r>
            <a:r>
              <a:rPr lang="en-US" b="1" dirty="0"/>
              <a:t> annual)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3733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/>
              <a:t>Desempeño</a:t>
            </a:r>
            <a:r>
              <a:rPr lang="en-US" dirty="0"/>
              <a:t> en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pruebas</a:t>
            </a:r>
            <a:r>
              <a:rPr lang="en-US" dirty="0"/>
              <a:t>  PSSA</a:t>
            </a:r>
          </a:p>
          <a:p>
            <a:pPr lvl="1"/>
            <a:r>
              <a:rPr lang="en-US" dirty="0">
                <a:solidFill>
                  <a:schemeClr val="hlink"/>
                </a:solidFill>
              </a:rPr>
              <a:t>Data </a:t>
            </a:r>
            <a:r>
              <a:rPr lang="en-US" dirty="0" err="1">
                <a:solidFill>
                  <a:schemeClr val="hlink"/>
                </a:solidFill>
              </a:rPr>
              <a:t>demuestra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progreso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academico</a:t>
            </a:r>
            <a:endParaRPr lang="en-US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/>
              <a:t>Asistencia</a:t>
            </a:r>
            <a:r>
              <a:rPr lang="en-US" dirty="0"/>
              <a:t> o </a:t>
            </a:r>
            <a:r>
              <a:rPr lang="en-US" dirty="0" err="1"/>
              <a:t>índice</a:t>
            </a:r>
            <a:r>
              <a:rPr lang="en-US" dirty="0"/>
              <a:t> de </a:t>
            </a:r>
            <a:r>
              <a:rPr lang="en-US" dirty="0" err="1"/>
              <a:t>graduación</a:t>
            </a:r>
            <a:endParaRPr lang="en-US" dirty="0"/>
          </a:p>
          <a:p>
            <a:pPr lvl="1"/>
            <a:r>
              <a:rPr lang="en-US" dirty="0">
                <a:solidFill>
                  <a:schemeClr val="hlink"/>
                </a:solidFill>
              </a:rPr>
              <a:t>95%  de </a:t>
            </a:r>
            <a:r>
              <a:rPr lang="en-US" dirty="0" err="1">
                <a:solidFill>
                  <a:schemeClr val="hlink"/>
                </a:solidFill>
              </a:rPr>
              <a:t>asistencia</a:t>
            </a:r>
            <a:endParaRPr lang="en-US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/>
              <a:t>Indice</a:t>
            </a:r>
            <a:r>
              <a:rPr lang="en-US" dirty="0"/>
              <a:t> de </a:t>
            </a:r>
            <a:r>
              <a:rPr lang="en-US" dirty="0" err="1"/>
              <a:t>Participación</a:t>
            </a:r>
            <a:endParaRPr lang="en-US" dirty="0"/>
          </a:p>
          <a:p>
            <a:pPr lvl="1"/>
            <a:r>
              <a:rPr lang="en-US" dirty="0">
                <a:solidFill>
                  <a:schemeClr val="hlink"/>
                </a:solidFill>
              </a:rPr>
              <a:t>236 </a:t>
            </a:r>
            <a:r>
              <a:rPr lang="en-US" dirty="0" err="1">
                <a:solidFill>
                  <a:schemeClr val="hlink"/>
                </a:solidFill>
              </a:rPr>
              <a:t>estudiantes</a:t>
            </a:r>
            <a:endParaRPr lang="en-US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hlink"/>
                </a:solidFill>
              </a:rPr>
              <a:t>LLACS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AYP (</a:t>
            </a:r>
            <a:r>
              <a:rPr lang="en-US" b="1" dirty="0" err="1"/>
              <a:t>Progreso</a:t>
            </a:r>
            <a:r>
              <a:rPr lang="en-US" b="1" dirty="0"/>
              <a:t> annual)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1524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chemeClr val="hlink"/>
                </a:solidFill>
              </a:rPr>
              <a:t>N/A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381000" y="2286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hangingPunct="1"/>
            <a:r>
              <a:rPr lang="en-US" sz="2800" b="1" dirty="0"/>
              <a:t>NCLB </a:t>
            </a:r>
            <a:r>
              <a:rPr lang="en-US" sz="2800" b="1" dirty="0" err="1"/>
              <a:t>Alternativa</a:t>
            </a:r>
            <a:r>
              <a:rPr lang="en-US" sz="2800" b="1" dirty="0"/>
              <a:t> de </a:t>
            </a:r>
            <a:r>
              <a:rPr lang="en-US" sz="2800" b="1" dirty="0" err="1"/>
              <a:t>Escuela</a:t>
            </a:r>
            <a:r>
              <a:rPr lang="en-US" sz="2800" b="1" dirty="0"/>
              <a:t> </a:t>
            </a:r>
            <a:r>
              <a:rPr lang="en-US" sz="2800" b="1" dirty="0" err="1"/>
              <a:t>Pública</a:t>
            </a:r>
            <a:endParaRPr lang="en-US" sz="2800" b="1" dirty="0"/>
          </a:p>
        </p:txBody>
      </p:sp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1676400" y="685800"/>
          <a:ext cx="6337300" cy="1050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3" r:id="rId4" imgW="6412992" imgH="1115568" progId="">
                  <p:embed/>
                </p:oleObj>
              </mc:Choice>
              <mc:Fallback>
                <p:oleObj r:id="rId4" imgW="6412992" imgH="1115568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685800"/>
                        <a:ext cx="6337300" cy="10505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52400" y="1828800"/>
            <a:ext cx="8686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Char char="v"/>
            </a:pPr>
            <a:r>
              <a:rPr lang="en-US" sz="2200" dirty="0"/>
              <a:t>Si la  </a:t>
            </a:r>
            <a:r>
              <a:rPr lang="en-US" sz="2200" dirty="0" err="1"/>
              <a:t>escuela</a:t>
            </a:r>
            <a:r>
              <a:rPr lang="en-US" sz="2200" dirty="0"/>
              <a:t> </a:t>
            </a:r>
            <a:r>
              <a:rPr lang="en-US" sz="2200" dirty="0" err="1"/>
              <a:t>está</a:t>
            </a:r>
            <a:r>
              <a:rPr lang="en-US" sz="2200" dirty="0"/>
              <a:t> en </a:t>
            </a:r>
            <a:r>
              <a:rPr lang="en-US" sz="2200" dirty="0" err="1"/>
              <a:t>cualquier</a:t>
            </a:r>
            <a:r>
              <a:rPr lang="en-US" sz="2200" dirty="0"/>
              <a:t> </a:t>
            </a:r>
            <a:r>
              <a:rPr lang="en-US" sz="2200" dirty="0" err="1"/>
              <a:t>nivel</a:t>
            </a:r>
            <a:r>
              <a:rPr lang="en-US" sz="2200" dirty="0"/>
              <a:t> de </a:t>
            </a:r>
            <a:r>
              <a:rPr lang="en-US" sz="2200" dirty="0" err="1"/>
              <a:t>mejoramiento,le</a:t>
            </a:r>
            <a:r>
              <a:rPr lang="en-US" sz="2200" dirty="0"/>
              <a:t> le </a:t>
            </a:r>
            <a:r>
              <a:rPr lang="en-US" sz="2200" dirty="0" err="1"/>
              <a:t>ofrecerá</a:t>
            </a:r>
            <a:r>
              <a:rPr lang="en-US" sz="2200" dirty="0"/>
              <a:t> al </a:t>
            </a:r>
            <a:r>
              <a:rPr lang="en-US" sz="2200" dirty="0" err="1"/>
              <a:t>estudiante</a:t>
            </a:r>
            <a:r>
              <a:rPr lang="en-US" sz="2200" dirty="0"/>
              <a:t> la </a:t>
            </a:r>
            <a:r>
              <a:rPr lang="en-US" sz="2200" dirty="0" err="1"/>
              <a:t>oportunidad</a:t>
            </a:r>
            <a:r>
              <a:rPr lang="en-US" sz="2200" dirty="0"/>
              <a:t> de </a:t>
            </a:r>
            <a:r>
              <a:rPr lang="en-US" sz="2200" dirty="0" err="1"/>
              <a:t>transferirse</a:t>
            </a:r>
            <a:r>
              <a:rPr lang="en-US" sz="2200" dirty="0"/>
              <a:t> a </a:t>
            </a:r>
            <a:r>
              <a:rPr lang="en-US" sz="2200" dirty="0" err="1"/>
              <a:t>otra</a:t>
            </a:r>
            <a:r>
              <a:rPr lang="en-US" sz="2200" dirty="0"/>
              <a:t> </a:t>
            </a:r>
            <a:r>
              <a:rPr lang="en-US" sz="2200" dirty="0" err="1"/>
              <a:t>escuela</a:t>
            </a:r>
            <a:r>
              <a:rPr lang="en-US" sz="2200" dirty="0"/>
              <a:t> </a:t>
            </a:r>
            <a:r>
              <a:rPr lang="en-US" sz="2200" dirty="0" err="1"/>
              <a:t>pública</a:t>
            </a:r>
            <a:r>
              <a:rPr lang="en-US" sz="2200" dirty="0"/>
              <a:t> en el </a:t>
            </a:r>
            <a:r>
              <a:rPr lang="en-US" sz="2200" dirty="0" err="1"/>
              <a:t>distrito</a:t>
            </a:r>
            <a:r>
              <a:rPr lang="en-US" sz="2200" dirty="0"/>
              <a:t>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200" dirty="0" err="1"/>
              <a:t>Segun</a:t>
            </a:r>
            <a:r>
              <a:rPr lang="en-US" sz="2200" dirty="0"/>
              <a:t> el </a:t>
            </a:r>
            <a:r>
              <a:rPr lang="en-US" sz="2200" dirty="0" err="1"/>
              <a:t>acta</a:t>
            </a:r>
            <a:r>
              <a:rPr lang="en-US" sz="2200" dirty="0"/>
              <a:t> de NCLB, se le </a:t>
            </a:r>
            <a:r>
              <a:rPr lang="en-US" sz="2200" dirty="0" err="1"/>
              <a:t>dará</a:t>
            </a:r>
            <a:r>
              <a:rPr lang="en-US" sz="2200" dirty="0"/>
              <a:t> la </a:t>
            </a:r>
            <a:r>
              <a:rPr lang="en-US" sz="2200" dirty="0" err="1"/>
              <a:t>oportunidad</a:t>
            </a:r>
            <a:r>
              <a:rPr lang="en-US" sz="2200" dirty="0"/>
              <a:t> con </a:t>
            </a:r>
            <a:r>
              <a:rPr lang="en-US" sz="2200" dirty="0" err="1"/>
              <a:t>prioridad</a:t>
            </a:r>
            <a:r>
              <a:rPr lang="en-US" sz="2200" dirty="0"/>
              <a:t> a los </a:t>
            </a:r>
            <a:r>
              <a:rPr lang="en-US" sz="2200" dirty="0" err="1"/>
              <a:t>estudiantes</a:t>
            </a:r>
            <a:r>
              <a:rPr lang="en-US" sz="2200" dirty="0"/>
              <a:t> de </a:t>
            </a:r>
            <a:r>
              <a:rPr lang="en-US" sz="2200" dirty="0" err="1"/>
              <a:t>menor</a:t>
            </a:r>
            <a:r>
              <a:rPr lang="en-US" sz="2200" dirty="0"/>
              <a:t> </a:t>
            </a:r>
            <a:r>
              <a:rPr lang="en-US" sz="2200" dirty="0" err="1"/>
              <a:t>desempeño</a:t>
            </a:r>
            <a:r>
              <a:rPr lang="en-US" sz="2200" dirty="0"/>
              <a:t> de </a:t>
            </a:r>
            <a:r>
              <a:rPr lang="en-US" sz="2200" dirty="0" err="1"/>
              <a:t>familias</a:t>
            </a:r>
            <a:r>
              <a:rPr lang="en-US" sz="2200" dirty="0"/>
              <a:t> de </a:t>
            </a:r>
            <a:r>
              <a:rPr lang="en-US" sz="2200" dirty="0" err="1"/>
              <a:t>bajos</a:t>
            </a:r>
            <a:r>
              <a:rPr lang="en-US" sz="2200" dirty="0"/>
              <a:t> </a:t>
            </a:r>
            <a:r>
              <a:rPr lang="en-US" sz="2200" dirty="0" err="1"/>
              <a:t>recursos</a:t>
            </a:r>
            <a:r>
              <a:rPr lang="en-US" sz="2200" dirty="0"/>
              <a:t>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200" dirty="0" err="1"/>
              <a:t>Esto</a:t>
            </a:r>
            <a:r>
              <a:rPr lang="en-US" sz="2200" dirty="0"/>
              <a:t> </a:t>
            </a:r>
            <a:r>
              <a:rPr lang="en-US" sz="2200" dirty="0" err="1"/>
              <a:t>ocurrirá</a:t>
            </a:r>
            <a:r>
              <a:rPr lang="en-US" sz="2200" dirty="0"/>
              <a:t> en el </a:t>
            </a:r>
            <a:r>
              <a:rPr lang="en-US" sz="2200" dirty="0" err="1"/>
              <a:t>invierno</a:t>
            </a:r>
            <a:r>
              <a:rPr lang="en-US" sz="2200" dirty="0"/>
              <a:t>/</a:t>
            </a:r>
            <a:r>
              <a:rPr lang="en-US" sz="2200" dirty="0" err="1"/>
              <a:t>principios</a:t>
            </a:r>
            <a:r>
              <a:rPr lang="en-US" sz="2200" dirty="0"/>
              <a:t> de primavera </a:t>
            </a:r>
            <a:r>
              <a:rPr lang="en-US" sz="2200" dirty="0" err="1"/>
              <a:t>para</a:t>
            </a:r>
            <a:r>
              <a:rPr lang="en-US" sz="2200" dirty="0"/>
              <a:t> </a:t>
            </a:r>
            <a:r>
              <a:rPr lang="en-US" sz="2200" dirty="0" err="1"/>
              <a:t>matrícula</a:t>
            </a:r>
            <a:r>
              <a:rPr lang="en-US" sz="2200" dirty="0"/>
              <a:t> en </a:t>
            </a:r>
            <a:r>
              <a:rPr lang="en-US" sz="2200" dirty="0" err="1"/>
              <a:t>otoño</a:t>
            </a:r>
            <a:r>
              <a:rPr lang="en-US" sz="2200" dirty="0"/>
              <a:t> </a:t>
            </a:r>
            <a:r>
              <a:rPr lang="en-US" sz="2200" dirty="0" err="1"/>
              <a:t>para</a:t>
            </a:r>
            <a:r>
              <a:rPr lang="en-US" sz="2200" dirty="0"/>
              <a:t> el </a:t>
            </a:r>
            <a:r>
              <a:rPr lang="en-US" sz="2200" dirty="0" err="1"/>
              <a:t>próximo</a:t>
            </a:r>
            <a:r>
              <a:rPr lang="en-US" sz="2200" dirty="0"/>
              <a:t> </a:t>
            </a:r>
            <a:r>
              <a:rPr lang="en-US" sz="2200" dirty="0" err="1"/>
              <a:t>año</a:t>
            </a:r>
            <a:r>
              <a:rPr lang="en-US" sz="2200" dirty="0"/>
              <a:t> </a:t>
            </a:r>
            <a:r>
              <a:rPr lang="en-US" sz="2200" dirty="0" err="1"/>
              <a:t>escolar</a:t>
            </a:r>
            <a:r>
              <a:rPr lang="en-US" sz="2200" dirty="0"/>
              <a:t>. year. </a:t>
            </a:r>
          </a:p>
          <a:p>
            <a:pPr lvl="2" eaLnBrk="1" hangingPunct="1">
              <a:buFont typeface="Wingdings" pitchFamily="2" charset="2"/>
              <a:buChar char="v"/>
            </a:pPr>
            <a:r>
              <a:rPr lang="en-US" sz="2200" dirty="0" err="1"/>
              <a:t>Cuando</a:t>
            </a:r>
            <a:r>
              <a:rPr lang="en-US" sz="2200" dirty="0"/>
              <a:t> </a:t>
            </a:r>
            <a:r>
              <a:rPr lang="en-US" sz="2200" dirty="0" err="1"/>
              <a:t>una</a:t>
            </a:r>
            <a:r>
              <a:rPr lang="en-US" sz="2200" dirty="0"/>
              <a:t> </a:t>
            </a:r>
            <a:r>
              <a:rPr lang="en-US" sz="2200" dirty="0" err="1"/>
              <a:t>escuela</a:t>
            </a:r>
            <a:r>
              <a:rPr lang="en-US" sz="2200" dirty="0"/>
              <a:t> se </a:t>
            </a:r>
            <a:r>
              <a:rPr lang="en-US" sz="2200" dirty="0" err="1"/>
              <a:t>identifica</a:t>
            </a:r>
            <a:r>
              <a:rPr lang="en-US" sz="2200" dirty="0"/>
              <a:t> </a:t>
            </a:r>
            <a:r>
              <a:rPr lang="en-US" sz="2200" dirty="0" err="1"/>
              <a:t>como</a:t>
            </a:r>
            <a:r>
              <a:rPr lang="en-US" sz="2200" dirty="0"/>
              <a:t> </a:t>
            </a:r>
            <a:r>
              <a:rPr lang="en-US" sz="2200" dirty="0" err="1"/>
              <a:t>escuela</a:t>
            </a:r>
            <a:r>
              <a:rPr lang="en-US" sz="2200" dirty="0"/>
              <a:t> </a:t>
            </a:r>
            <a:r>
              <a:rPr lang="en-US" sz="2200" dirty="0" err="1"/>
              <a:t>que</a:t>
            </a:r>
            <a:r>
              <a:rPr lang="en-US" sz="2200" dirty="0"/>
              <a:t> </a:t>
            </a:r>
            <a:r>
              <a:rPr lang="en-US" sz="2200" dirty="0" err="1"/>
              <a:t>requiere</a:t>
            </a:r>
            <a:r>
              <a:rPr lang="en-US" sz="2200" dirty="0"/>
              <a:t> </a:t>
            </a:r>
            <a:r>
              <a:rPr lang="en-US" sz="2200" dirty="0" err="1"/>
              <a:t>mejoramiento</a:t>
            </a:r>
            <a:r>
              <a:rPr lang="en-US" sz="2200" dirty="0"/>
              <a:t>, le les </a:t>
            </a:r>
            <a:r>
              <a:rPr lang="en-US" sz="2200" dirty="0" err="1"/>
              <a:t>ofrecerá</a:t>
            </a:r>
            <a:r>
              <a:rPr lang="en-US" sz="2200" dirty="0"/>
              <a:t> a </a:t>
            </a:r>
            <a:r>
              <a:rPr lang="en-US" sz="2200" dirty="0" err="1"/>
              <a:t>sus</a:t>
            </a:r>
            <a:r>
              <a:rPr lang="en-US" sz="2200" dirty="0"/>
              <a:t> </a:t>
            </a:r>
            <a:r>
              <a:rPr lang="en-US" sz="2200" dirty="0" err="1"/>
              <a:t>estudiantes</a:t>
            </a:r>
            <a:r>
              <a:rPr lang="en-US" sz="2200" dirty="0"/>
              <a:t> la </a:t>
            </a:r>
            <a:r>
              <a:rPr lang="en-US" sz="2200" dirty="0" err="1"/>
              <a:t>alternativa</a:t>
            </a:r>
            <a:r>
              <a:rPr lang="en-US" sz="2200" dirty="0"/>
              <a:t> de </a:t>
            </a:r>
            <a:r>
              <a:rPr lang="en-US" sz="2200" dirty="0" err="1"/>
              <a:t>otra</a:t>
            </a:r>
            <a:r>
              <a:rPr lang="en-US" sz="2200" dirty="0"/>
              <a:t> </a:t>
            </a:r>
            <a:r>
              <a:rPr lang="en-US" sz="2200" dirty="0" err="1"/>
              <a:t>escuela</a:t>
            </a:r>
            <a:r>
              <a:rPr lang="en-US" sz="2200" dirty="0"/>
              <a:t> </a:t>
            </a:r>
            <a:r>
              <a:rPr lang="en-US" sz="2200" dirty="0" err="1"/>
              <a:t>para</a:t>
            </a:r>
            <a:r>
              <a:rPr lang="en-US" sz="2200" dirty="0"/>
              <a:t> el </a:t>
            </a:r>
            <a:r>
              <a:rPr lang="en-US" sz="2200" dirty="0" err="1"/>
              <a:t>proximo</a:t>
            </a:r>
            <a:r>
              <a:rPr lang="en-US" sz="2200" dirty="0"/>
              <a:t> </a:t>
            </a:r>
            <a:r>
              <a:rPr lang="en-US" sz="2200" dirty="0" err="1"/>
              <a:t>año</a:t>
            </a:r>
            <a:r>
              <a:rPr lang="en-US" sz="2200" dirty="0"/>
              <a:t> </a:t>
            </a:r>
            <a:r>
              <a:rPr lang="en-US" sz="2200" dirty="0" err="1"/>
              <a:t>escolar</a:t>
            </a:r>
            <a:r>
              <a:rPr lang="en-US" sz="2200" dirty="0"/>
              <a:t>.</a:t>
            </a:r>
          </a:p>
          <a:p>
            <a:pPr eaLnBrk="1" hangingPunct="1"/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2971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/>
              <a:t>Llegado</a:t>
            </a:r>
            <a:r>
              <a:rPr lang="en-US" dirty="0"/>
              <a:t> el </a:t>
            </a:r>
            <a:r>
              <a:rPr lang="en-US" dirty="0" err="1"/>
              <a:t>momento</a:t>
            </a:r>
            <a:r>
              <a:rPr lang="en-US" dirty="0"/>
              <a:t> los </a:t>
            </a:r>
            <a:r>
              <a:rPr lang="en-US" dirty="0" err="1"/>
              <a:t>estudiantes</a:t>
            </a:r>
            <a:r>
              <a:rPr lang="en-US" dirty="0"/>
              <a:t> </a:t>
            </a:r>
            <a:r>
              <a:rPr lang="en-US" dirty="0" err="1"/>
              <a:t>recibirán</a:t>
            </a:r>
            <a:r>
              <a:rPr lang="en-US" dirty="0"/>
              <a:t> un </a:t>
            </a:r>
            <a:r>
              <a:rPr lang="en-US" dirty="0" err="1"/>
              <a:t>paquete</a:t>
            </a:r>
            <a:r>
              <a:rPr lang="en-US" dirty="0"/>
              <a:t> con </a:t>
            </a:r>
            <a:r>
              <a:rPr lang="en-US" dirty="0" err="1"/>
              <a:t>información</a:t>
            </a:r>
            <a:r>
              <a:rPr lang="en-US" dirty="0"/>
              <a:t>..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Se </a:t>
            </a:r>
            <a:r>
              <a:rPr lang="en-US" dirty="0" err="1"/>
              <a:t>ofrecerán</a:t>
            </a:r>
            <a:r>
              <a:rPr lang="en-US" dirty="0"/>
              <a:t> </a:t>
            </a:r>
            <a:r>
              <a:rPr lang="en-US" dirty="0" err="1"/>
              <a:t>talleres</a:t>
            </a:r>
            <a:r>
              <a:rPr lang="en-US" dirty="0"/>
              <a:t> de </a:t>
            </a:r>
            <a:r>
              <a:rPr lang="en-US" dirty="0" err="1"/>
              <a:t>información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el </a:t>
            </a:r>
            <a:r>
              <a:rPr lang="en-US" dirty="0" err="1"/>
              <a:t>periodo</a:t>
            </a:r>
            <a:r>
              <a:rPr lang="en-US" dirty="0"/>
              <a:t> de </a:t>
            </a:r>
            <a:r>
              <a:rPr lang="en-US" dirty="0" err="1"/>
              <a:t>matrícula</a:t>
            </a:r>
            <a:r>
              <a:rPr lang="en-US" dirty="0"/>
              <a:t>.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870700" cy="1600200"/>
          </a:xfrm>
        </p:spPr>
        <p:txBody>
          <a:bodyPr/>
          <a:lstStyle/>
          <a:p>
            <a:r>
              <a:rPr lang="en-US" sz="3600" b="1" dirty="0"/>
              <a:t>NCLB </a:t>
            </a:r>
            <a:r>
              <a:rPr lang="en-US" sz="3600" b="1" dirty="0" err="1"/>
              <a:t>Alternativas</a:t>
            </a:r>
            <a:r>
              <a:rPr lang="en-US" sz="3600" b="1" dirty="0"/>
              <a:t> de </a:t>
            </a:r>
            <a:r>
              <a:rPr lang="en-US" sz="3600" b="1" dirty="0" err="1"/>
              <a:t>Escuelas</a:t>
            </a:r>
            <a:br>
              <a:rPr lang="en-US" sz="3600" b="1" dirty="0"/>
            </a:br>
            <a:endParaRPr lang="en-US" sz="3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457200" y="609600"/>
            <a:ext cx="8382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hangingPunct="1"/>
            <a:r>
              <a:rPr lang="en-US" sz="4000" b="1" dirty="0" err="1"/>
              <a:t>Servicios</a:t>
            </a:r>
            <a:r>
              <a:rPr lang="en-US" sz="4000" b="1" dirty="0"/>
              <a:t> </a:t>
            </a:r>
            <a:r>
              <a:rPr lang="en-US" sz="4000" b="1" dirty="0" err="1"/>
              <a:t>Educativos</a:t>
            </a:r>
            <a:r>
              <a:rPr lang="en-US" sz="4000" b="1" dirty="0"/>
              <a:t> </a:t>
            </a:r>
            <a:r>
              <a:rPr lang="en-US" sz="4000" b="1" dirty="0" err="1"/>
              <a:t>Suplementarios</a:t>
            </a:r>
            <a:r>
              <a:rPr lang="en-US" sz="4000" b="1" dirty="0"/>
              <a:t> (SES)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828800" y="2286000"/>
            <a:ext cx="7010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Char char="v"/>
            </a:pPr>
            <a:r>
              <a:rPr lang="en-US" sz="2400" dirty="0">
                <a:latin typeface="Times" pitchFamily="18" charset="0"/>
              </a:rPr>
              <a:t>• </a:t>
            </a:r>
            <a:r>
              <a:rPr lang="en-US" sz="2400" dirty="0"/>
              <a:t>Si la </a:t>
            </a:r>
            <a:r>
              <a:rPr lang="en-US" sz="2400" dirty="0" err="1"/>
              <a:t>escuela</a:t>
            </a:r>
            <a:r>
              <a:rPr lang="en-US" sz="2400" dirty="0"/>
              <a:t>  </a:t>
            </a:r>
            <a:r>
              <a:rPr lang="en-US" sz="2400" dirty="0" err="1"/>
              <a:t>está</a:t>
            </a:r>
            <a:r>
              <a:rPr lang="en-US" sz="2400" dirty="0"/>
              <a:t> en plan de </a:t>
            </a:r>
            <a:r>
              <a:rPr lang="en-US" sz="2400" dirty="0" err="1"/>
              <a:t>mejoramiento</a:t>
            </a:r>
            <a:r>
              <a:rPr lang="en-US" sz="2400" dirty="0"/>
              <a:t> II, </a:t>
            </a:r>
            <a:r>
              <a:rPr lang="en-US" sz="2400" dirty="0" err="1"/>
              <a:t>acción</a:t>
            </a:r>
            <a:r>
              <a:rPr lang="en-US" sz="2400" dirty="0"/>
              <a:t> </a:t>
            </a:r>
            <a:r>
              <a:rPr lang="en-US" sz="2400" dirty="0" err="1"/>
              <a:t>correctiva</a:t>
            </a:r>
            <a:r>
              <a:rPr lang="en-US" sz="2400" dirty="0"/>
              <a:t> I o </a:t>
            </a:r>
            <a:r>
              <a:rPr lang="en-US" sz="2400" dirty="0" err="1"/>
              <a:t>acción</a:t>
            </a:r>
            <a:r>
              <a:rPr lang="en-US" sz="2400" dirty="0"/>
              <a:t> </a:t>
            </a:r>
            <a:r>
              <a:rPr lang="en-US" sz="2400" dirty="0" err="1"/>
              <a:t>correctiva</a:t>
            </a:r>
            <a:r>
              <a:rPr lang="en-US" sz="2400" dirty="0"/>
              <a:t> II  (</a:t>
            </a:r>
            <a:r>
              <a:rPr lang="en-US" sz="2400" dirty="0" err="1"/>
              <a:t>incluyento</a:t>
            </a:r>
            <a:r>
              <a:rPr lang="en-US" sz="2400" dirty="0"/>
              <a:t> </a:t>
            </a:r>
            <a:r>
              <a:rPr lang="en-US" sz="2400" dirty="0" err="1"/>
              <a:t>progreso</a:t>
            </a:r>
            <a:r>
              <a:rPr lang="en-US" sz="2400" dirty="0"/>
              <a:t> en </a:t>
            </a:r>
            <a:r>
              <a:rPr lang="en-US" sz="2400" dirty="0" err="1"/>
              <a:t>estos</a:t>
            </a:r>
            <a:r>
              <a:rPr lang="en-US" sz="2400" dirty="0"/>
              <a:t> </a:t>
            </a:r>
            <a:r>
              <a:rPr lang="en-US" sz="2400" dirty="0" err="1"/>
              <a:t>niveles</a:t>
            </a:r>
            <a:r>
              <a:rPr lang="en-US" sz="2400" dirty="0"/>
              <a:t>), </a:t>
            </a:r>
            <a:r>
              <a:rPr lang="en-US" sz="2400" dirty="0" err="1"/>
              <a:t>estudiantes</a:t>
            </a:r>
            <a:r>
              <a:rPr lang="en-US" sz="2400" dirty="0"/>
              <a:t> de </a:t>
            </a:r>
            <a:r>
              <a:rPr lang="en-US" sz="2400" dirty="0" err="1"/>
              <a:t>bajos</a:t>
            </a:r>
            <a:r>
              <a:rPr lang="en-US" sz="2400" dirty="0"/>
              <a:t> </a:t>
            </a:r>
            <a:r>
              <a:rPr lang="en-US" sz="2400" dirty="0" err="1"/>
              <a:t>recursos</a:t>
            </a:r>
            <a:r>
              <a:rPr lang="en-US" sz="2400" dirty="0"/>
              <a:t> </a:t>
            </a:r>
            <a:r>
              <a:rPr lang="en-US" sz="2400" dirty="0" err="1"/>
              <a:t>serán</a:t>
            </a:r>
            <a:r>
              <a:rPr lang="en-US" sz="2400" dirty="0"/>
              <a:t> </a:t>
            </a:r>
            <a:r>
              <a:rPr lang="en-US" sz="2400" dirty="0" err="1"/>
              <a:t>elegibles</a:t>
            </a:r>
            <a:r>
              <a:rPr lang="en-US" sz="2400" dirty="0"/>
              <a:t>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dirty="0"/>
              <a:t>SES son </a:t>
            </a:r>
            <a:r>
              <a:rPr lang="en-US" sz="2400" dirty="0" err="1"/>
              <a:t>asistencia</a:t>
            </a:r>
            <a:r>
              <a:rPr lang="en-US" sz="2400" dirty="0"/>
              <a:t> </a:t>
            </a:r>
            <a:r>
              <a:rPr lang="en-US" sz="2400" dirty="0" err="1"/>
              <a:t>académica</a:t>
            </a:r>
            <a:r>
              <a:rPr lang="en-US" sz="2400" dirty="0"/>
              <a:t>  en </a:t>
            </a:r>
            <a:r>
              <a:rPr lang="en-US" sz="2400" dirty="0" err="1"/>
              <a:t>adición</a:t>
            </a:r>
            <a:r>
              <a:rPr lang="en-US" sz="2400" dirty="0"/>
              <a:t> al </a:t>
            </a:r>
            <a:r>
              <a:rPr lang="en-US" sz="2400" dirty="0" err="1"/>
              <a:t>día</a:t>
            </a:r>
            <a:r>
              <a:rPr lang="en-US" sz="2400" dirty="0"/>
              <a:t> </a:t>
            </a:r>
            <a:r>
              <a:rPr lang="en-US" sz="2400" dirty="0" err="1"/>
              <a:t>escolar</a:t>
            </a:r>
            <a:r>
              <a:rPr lang="en-US" sz="2400" dirty="0"/>
              <a:t> </a:t>
            </a:r>
            <a:r>
              <a:rPr lang="en-US" sz="2400" dirty="0" err="1"/>
              <a:t>provisto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agencia</a:t>
            </a:r>
            <a:r>
              <a:rPr lang="en-US" sz="2400" dirty="0"/>
              <a:t> </a:t>
            </a:r>
            <a:r>
              <a:rPr lang="en-US" sz="2400" dirty="0" err="1"/>
              <a:t>aprovada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el </a:t>
            </a:r>
            <a:r>
              <a:rPr lang="en-US" sz="2400" dirty="0" err="1"/>
              <a:t>estado</a:t>
            </a:r>
            <a:r>
              <a:rPr lang="en-US" sz="2400" dirty="0"/>
              <a:t> y </a:t>
            </a:r>
            <a:r>
              <a:rPr lang="en-US" sz="2400" dirty="0" err="1"/>
              <a:t>disponibles</a:t>
            </a:r>
            <a:r>
              <a:rPr lang="en-US" sz="2400" dirty="0"/>
              <a:t> sin cargo a los padres.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870700" cy="1600200"/>
          </a:xfrm>
        </p:spPr>
        <p:txBody>
          <a:bodyPr/>
          <a:lstStyle/>
          <a:p>
            <a:r>
              <a:rPr lang="en-US" sz="4000" b="1" dirty="0" err="1"/>
              <a:t>Servicios</a:t>
            </a:r>
            <a:r>
              <a:rPr lang="en-US" sz="4000" b="1" dirty="0"/>
              <a:t> </a:t>
            </a:r>
            <a:r>
              <a:rPr lang="en-US" sz="4000" b="1" dirty="0" err="1"/>
              <a:t>Educativos</a:t>
            </a:r>
            <a:r>
              <a:rPr lang="en-US" sz="4000" b="1" dirty="0"/>
              <a:t> </a:t>
            </a:r>
            <a:r>
              <a:rPr lang="en-US" sz="4000" b="1" dirty="0" err="1"/>
              <a:t>Suplementarios</a:t>
            </a:r>
            <a:r>
              <a:rPr lang="en-US" sz="4000" b="1" dirty="0"/>
              <a:t> (SES)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7696200" cy="2743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sz="2800" b="1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sz="2800" b="1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b="1" dirty="0"/>
              <a:t>Si </a:t>
            </a:r>
            <a:r>
              <a:rPr lang="en-US" sz="2800" b="1" dirty="0" err="1"/>
              <a:t>su</a:t>
            </a:r>
            <a:r>
              <a:rPr lang="en-US" sz="2800" b="1" dirty="0"/>
              <a:t> </a:t>
            </a:r>
            <a:r>
              <a:rPr lang="en-US" sz="2800" b="1" dirty="0" err="1"/>
              <a:t>hijo</a:t>
            </a:r>
            <a:r>
              <a:rPr lang="en-US" sz="2800" b="1" dirty="0"/>
              <a:t>/a </a:t>
            </a:r>
            <a:r>
              <a:rPr lang="en-US" sz="2800" b="1" dirty="0" err="1"/>
              <a:t>es</a:t>
            </a:r>
            <a:r>
              <a:rPr lang="en-US" sz="2800" b="1" dirty="0"/>
              <a:t> </a:t>
            </a:r>
            <a:r>
              <a:rPr lang="en-US" sz="2800" b="1" dirty="0" err="1"/>
              <a:t>elegible</a:t>
            </a:r>
            <a:r>
              <a:rPr lang="en-US" sz="2800" b="1" dirty="0"/>
              <a:t> </a:t>
            </a:r>
            <a:r>
              <a:rPr lang="en-US" sz="2800" b="1" dirty="0" err="1"/>
              <a:t>usted</a:t>
            </a:r>
            <a:r>
              <a:rPr lang="en-US" sz="2800" b="1" dirty="0"/>
              <a:t> </a:t>
            </a:r>
            <a:r>
              <a:rPr lang="en-US" sz="2800" b="1" dirty="0" err="1"/>
              <a:t>será</a:t>
            </a:r>
            <a:r>
              <a:rPr lang="en-US" sz="2800" b="1" dirty="0"/>
              <a:t> </a:t>
            </a:r>
            <a:r>
              <a:rPr lang="en-US" sz="2800" b="1" dirty="0" err="1"/>
              <a:t>notificado</a:t>
            </a:r>
            <a:r>
              <a:rPr lang="en-US" sz="2800" b="1" dirty="0"/>
              <a:t> </a:t>
            </a:r>
            <a:r>
              <a:rPr lang="en-US" sz="2800" b="1" dirty="0" err="1"/>
              <a:t>por</a:t>
            </a:r>
            <a:r>
              <a:rPr lang="en-US" sz="2800" b="1" dirty="0"/>
              <a:t> </a:t>
            </a:r>
            <a:r>
              <a:rPr lang="en-US" sz="2800" b="1" dirty="0" err="1"/>
              <a:t>correo</a:t>
            </a:r>
            <a:r>
              <a:rPr lang="en-US" sz="2800" b="1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dirty="0"/>
              <a:t>El  </a:t>
            </a:r>
            <a:r>
              <a:rPr lang="en-US" sz="2800" dirty="0" err="1"/>
              <a:t>proceso</a:t>
            </a:r>
            <a:r>
              <a:rPr lang="en-US" sz="2800" dirty="0"/>
              <a:t> </a:t>
            </a:r>
            <a:r>
              <a:rPr lang="en-US" sz="2800" dirty="0" err="1"/>
              <a:t>deSES</a:t>
            </a:r>
            <a:r>
              <a:rPr lang="en-US" sz="2800" dirty="0"/>
              <a:t> </a:t>
            </a:r>
            <a:r>
              <a:rPr lang="en-US" sz="2800" dirty="0" err="1"/>
              <a:t>comienza</a:t>
            </a:r>
            <a:r>
              <a:rPr lang="en-US" sz="2800" dirty="0"/>
              <a:t> en el </a:t>
            </a:r>
            <a:r>
              <a:rPr lang="en-US" sz="2800" dirty="0" err="1"/>
              <a:t>otoño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00200"/>
          </a:xfrm>
        </p:spPr>
        <p:txBody>
          <a:bodyPr/>
          <a:lstStyle/>
          <a:p>
            <a:r>
              <a:rPr lang="en-US" sz="6000" dirty="0"/>
              <a:t>Plan de </a:t>
            </a:r>
            <a:r>
              <a:rPr lang="en-US" sz="5400" dirty="0" err="1"/>
              <a:t>Mejoramiento</a:t>
            </a:r>
            <a:r>
              <a:rPr lang="en-US" sz="5400" dirty="0"/>
              <a:t> de la </a:t>
            </a:r>
            <a:r>
              <a:rPr lang="en-US" sz="5400" dirty="0" err="1"/>
              <a:t>Escuela</a:t>
            </a:r>
            <a:endParaRPr lang="en-US" sz="54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772400" cy="3581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/>
              <a:t>El Plan de </a:t>
            </a:r>
            <a:r>
              <a:rPr lang="en-US" sz="2800" dirty="0" err="1"/>
              <a:t>Mejoramiento</a:t>
            </a:r>
            <a:r>
              <a:rPr lang="en-US" sz="2800" dirty="0"/>
              <a:t> de la </a:t>
            </a:r>
            <a:r>
              <a:rPr lang="en-US" sz="2800" dirty="0" err="1"/>
              <a:t>Escuela</a:t>
            </a:r>
            <a:r>
              <a:rPr lang="en-US" sz="2800" dirty="0"/>
              <a:t> </a:t>
            </a:r>
            <a:r>
              <a:rPr lang="en-US" sz="2800" dirty="0" err="1"/>
              <a:t>es</a:t>
            </a:r>
            <a:r>
              <a:rPr lang="en-US" sz="2800" dirty="0"/>
              <a:t> un </a:t>
            </a:r>
            <a:r>
              <a:rPr lang="en-US" sz="2800" dirty="0" err="1"/>
              <a:t>mapa</a:t>
            </a:r>
            <a:r>
              <a:rPr lang="en-US" sz="2800" dirty="0"/>
              <a:t>. Se </a:t>
            </a:r>
            <a:r>
              <a:rPr lang="en-US" sz="2800" dirty="0" err="1"/>
              <a:t>detalla</a:t>
            </a:r>
            <a:r>
              <a:rPr lang="en-US" sz="2800" dirty="0"/>
              <a:t> de la </a:t>
            </a:r>
            <a:r>
              <a:rPr lang="en-US" sz="2800" dirty="0" err="1"/>
              <a:t>siguíente</a:t>
            </a:r>
            <a:r>
              <a:rPr lang="en-US" sz="2800" dirty="0"/>
              <a:t> forma:</a:t>
            </a:r>
          </a:p>
          <a:p>
            <a:pPr lvl="1">
              <a:lnSpc>
                <a:spcPct val="80000"/>
              </a:lnSpc>
            </a:pP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la </a:t>
            </a:r>
            <a:r>
              <a:rPr lang="en-US" dirty="0" err="1"/>
              <a:t>escuela</a:t>
            </a:r>
            <a:r>
              <a:rPr lang="en-US" dirty="0"/>
              <a:t> (data)</a:t>
            </a:r>
          </a:p>
          <a:p>
            <a:pPr lvl="1">
              <a:lnSpc>
                <a:spcPct val="80000"/>
              </a:lnSpc>
            </a:pP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(</a:t>
            </a:r>
            <a:r>
              <a:rPr lang="en-US" dirty="0" err="1"/>
              <a:t>metas</a:t>
            </a:r>
            <a:r>
              <a:rPr lang="en-US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Como </a:t>
            </a:r>
            <a:r>
              <a:rPr lang="en-US" dirty="0" err="1"/>
              <a:t>llegará</a:t>
            </a:r>
            <a:r>
              <a:rPr lang="en-US" dirty="0"/>
              <a:t> 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lugar</a:t>
            </a:r>
            <a:r>
              <a:rPr lang="en-US" dirty="0"/>
              <a:t> (plan)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Como la </a:t>
            </a:r>
            <a:r>
              <a:rPr lang="en-US" dirty="0" err="1"/>
              <a:t>escuela</a:t>
            </a:r>
            <a:r>
              <a:rPr lang="en-US" dirty="0"/>
              <a:t> </a:t>
            </a:r>
            <a:r>
              <a:rPr lang="en-US" dirty="0" err="1"/>
              <a:t>sabrá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elplan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funcionando</a:t>
            </a:r>
            <a:r>
              <a:rPr lang="en-US" dirty="0"/>
              <a:t> (</a:t>
            </a:r>
            <a:r>
              <a:rPr lang="en-US" dirty="0" err="1"/>
              <a:t>revisar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/>
              <a:t>Porqué</a:t>
            </a:r>
            <a:r>
              <a:rPr lang="en-US" sz="4000" b="1" dirty="0"/>
              <a:t> </a:t>
            </a:r>
            <a:r>
              <a:rPr lang="en-US" sz="4000" b="1" dirty="0" err="1"/>
              <a:t>debo</a:t>
            </a:r>
            <a:r>
              <a:rPr lang="en-US" sz="4000" b="1" dirty="0"/>
              <a:t> saber </a:t>
            </a:r>
            <a:r>
              <a:rPr lang="en-US" sz="4000" b="1" dirty="0" err="1"/>
              <a:t>sobre</a:t>
            </a:r>
            <a:r>
              <a:rPr lang="en-US" sz="4000" b="1" dirty="0"/>
              <a:t> </a:t>
            </a:r>
            <a:r>
              <a:rPr lang="en-US" sz="4000" b="1" dirty="0" err="1"/>
              <a:t>Título</a:t>
            </a:r>
            <a:r>
              <a:rPr lang="en-US" sz="4000" b="1" dirty="0"/>
              <a:t> I?</a:t>
            </a:r>
            <a:endParaRPr lang="en-US" b="1" dirty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0772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Porque</a:t>
            </a:r>
            <a:r>
              <a:rPr lang="en-US" sz="2400" dirty="0"/>
              <a:t> </a:t>
            </a:r>
            <a:r>
              <a:rPr lang="en-US" sz="2400" dirty="0" err="1"/>
              <a:t>puede</a:t>
            </a:r>
            <a:r>
              <a:rPr lang="en-US" sz="2400" dirty="0"/>
              <a:t> </a:t>
            </a:r>
            <a:r>
              <a:rPr lang="en-US" sz="2400" dirty="0" err="1"/>
              <a:t>hacer</a:t>
            </a:r>
            <a:r>
              <a:rPr lang="en-US" sz="2400" dirty="0"/>
              <a:t> la </a:t>
            </a:r>
            <a:r>
              <a:rPr lang="en-US" sz="2400" dirty="0" err="1"/>
              <a:t>diferencia</a:t>
            </a:r>
            <a:r>
              <a:rPr lang="en-US" sz="2400" dirty="0"/>
              <a:t> en </a:t>
            </a:r>
            <a:r>
              <a:rPr lang="en-US" sz="2400" dirty="0" err="1"/>
              <a:t>muchas</a:t>
            </a:r>
            <a:r>
              <a:rPr lang="en-US" sz="2400" dirty="0"/>
              <a:t> </a:t>
            </a:r>
            <a:r>
              <a:rPr lang="en-US" sz="2400" dirty="0" err="1"/>
              <a:t>vidas</a:t>
            </a:r>
            <a:r>
              <a:rPr lang="en-US" sz="2400" dirty="0"/>
              <a:t>! </a:t>
            </a:r>
            <a:r>
              <a:rPr lang="en-US" sz="2400" dirty="0" err="1"/>
              <a:t>Título</a:t>
            </a:r>
            <a:r>
              <a:rPr lang="en-US" sz="2400" dirty="0"/>
              <a:t> I </a:t>
            </a:r>
            <a:r>
              <a:rPr lang="en-US" sz="2400" dirty="0" err="1"/>
              <a:t>puede</a:t>
            </a:r>
            <a:r>
              <a:rPr lang="en-US" sz="2400" dirty="0"/>
              <a:t> </a:t>
            </a:r>
            <a:r>
              <a:rPr lang="en-US" sz="2400" dirty="0" err="1"/>
              <a:t>ayudar</a:t>
            </a:r>
            <a:r>
              <a:rPr lang="en-US" sz="2400" dirty="0"/>
              <a:t>:</a:t>
            </a:r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286000"/>
            <a:ext cx="1928813" cy="2665413"/>
          </a:xfrm>
          <a:prstGeom prst="rect">
            <a:avLst/>
          </a:prstGeom>
          <a:noFill/>
        </p:spPr>
      </p:pic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838200" y="2438400"/>
            <a:ext cx="2743200" cy="29385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Niños</a:t>
            </a:r>
            <a:endParaRPr lang="en-US" sz="2400" b="1" dirty="0"/>
          </a:p>
          <a:p>
            <a:pPr>
              <a:spcBef>
                <a:spcPct val="50000"/>
              </a:spcBef>
            </a:pPr>
            <a:r>
              <a:rPr lang="en-US" sz="2400" dirty="0" err="1"/>
              <a:t>Hacer</a:t>
            </a:r>
            <a:r>
              <a:rPr lang="en-US" sz="2400" dirty="0"/>
              <a:t> 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tengan</a:t>
            </a:r>
            <a:r>
              <a:rPr lang="en-US" sz="2400" dirty="0"/>
              <a:t> un </a:t>
            </a:r>
            <a:r>
              <a:rPr lang="en-US" sz="2400" dirty="0" err="1"/>
              <a:t>mejor</a:t>
            </a:r>
            <a:r>
              <a:rPr lang="en-US" sz="2400" dirty="0"/>
              <a:t> </a:t>
            </a:r>
            <a:r>
              <a:rPr lang="en-US" sz="2400" dirty="0" err="1"/>
              <a:t>desempeño</a:t>
            </a:r>
            <a:r>
              <a:rPr lang="en-US" sz="2400" dirty="0"/>
              <a:t> y se </a:t>
            </a:r>
            <a:r>
              <a:rPr lang="en-US" sz="2400" dirty="0" err="1"/>
              <a:t>sientan</a:t>
            </a:r>
            <a:r>
              <a:rPr lang="en-US" sz="2400" dirty="0"/>
              <a:t> </a:t>
            </a:r>
            <a:r>
              <a:rPr lang="en-US" sz="2400" dirty="0" err="1"/>
              <a:t>más</a:t>
            </a:r>
            <a:r>
              <a:rPr lang="en-US" sz="2400" dirty="0"/>
              <a:t> </a:t>
            </a:r>
            <a:r>
              <a:rPr lang="en-US" sz="2400" dirty="0" err="1"/>
              <a:t>comodos</a:t>
            </a:r>
            <a:r>
              <a:rPr lang="en-US" sz="2400" dirty="0"/>
              <a:t> con </a:t>
            </a:r>
            <a:r>
              <a:rPr lang="en-US" sz="2400" dirty="0" err="1"/>
              <a:t>ellos</a:t>
            </a:r>
            <a:r>
              <a:rPr lang="en-US" sz="2400" dirty="0"/>
              <a:t> </a:t>
            </a:r>
            <a:r>
              <a:rPr lang="en-US" sz="2400" dirty="0" err="1"/>
              <a:t>mismos</a:t>
            </a:r>
            <a:r>
              <a:rPr lang="en-US" sz="2400" dirty="0"/>
              <a:t>.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5715000" y="2362200"/>
            <a:ext cx="3124200" cy="2554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/>
              <a:t>Padres</a:t>
            </a:r>
          </a:p>
          <a:p>
            <a:pPr>
              <a:spcBef>
                <a:spcPct val="50000"/>
              </a:spcBef>
            </a:pPr>
            <a:r>
              <a:rPr lang="en-US" sz="2400" i="1" dirty="0" err="1"/>
              <a:t>Entender</a:t>
            </a:r>
            <a:r>
              <a:rPr lang="en-US" sz="2400" i="1" dirty="0"/>
              <a:t> </a:t>
            </a:r>
            <a:r>
              <a:rPr lang="en-US" sz="2400" i="1" dirty="0" err="1"/>
              <a:t>mejos</a:t>
            </a:r>
            <a:r>
              <a:rPr lang="en-US" sz="2400" i="1" dirty="0"/>
              <a:t> a </a:t>
            </a:r>
            <a:r>
              <a:rPr lang="en-US" sz="2400" i="1" dirty="0" err="1"/>
              <a:t>sus</a:t>
            </a:r>
            <a:r>
              <a:rPr lang="en-US" sz="2400" i="1" dirty="0"/>
              <a:t> </a:t>
            </a:r>
            <a:r>
              <a:rPr lang="en-US" sz="2400" i="1" dirty="0" err="1"/>
              <a:t>niños</a:t>
            </a:r>
            <a:r>
              <a:rPr lang="en-US" sz="2400" dirty="0"/>
              <a:t>.  </a:t>
            </a:r>
            <a:r>
              <a:rPr lang="en-US" sz="2400" dirty="0" err="1"/>
              <a:t>Podran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 </a:t>
            </a:r>
            <a:r>
              <a:rPr lang="en-US" sz="2400" dirty="0" err="1"/>
              <a:t>opinión</a:t>
            </a:r>
            <a:r>
              <a:rPr lang="en-US" sz="2400" dirty="0"/>
              <a:t> en la </a:t>
            </a:r>
            <a:r>
              <a:rPr lang="en-US" sz="2400" dirty="0" err="1"/>
              <a:t>educación</a:t>
            </a:r>
            <a:r>
              <a:rPr lang="en-US" sz="2400" dirty="0"/>
              <a:t> de </a:t>
            </a:r>
            <a:r>
              <a:rPr lang="en-US" sz="2400" dirty="0" err="1"/>
              <a:t>sus</a:t>
            </a:r>
            <a:r>
              <a:rPr lang="en-US" sz="2400" dirty="0"/>
              <a:t> </a:t>
            </a:r>
            <a:r>
              <a:rPr lang="en-US" sz="2400" dirty="0" err="1"/>
              <a:t>hijos</a:t>
            </a:r>
            <a:r>
              <a:rPr lang="en-US" sz="2400" dirty="0"/>
              <a:t>.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905000" y="5181600"/>
            <a:ext cx="6858000" cy="12618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/>
              <a:t>Maestros</a:t>
            </a:r>
            <a:r>
              <a:rPr lang="en-US" sz="2400" b="1" i="1" dirty="0"/>
              <a:t> </a:t>
            </a:r>
            <a:r>
              <a:rPr lang="en-US" sz="2400" i="1" dirty="0"/>
              <a:t>se </a:t>
            </a:r>
            <a:r>
              <a:rPr lang="en-US" sz="2400" i="1" dirty="0" err="1"/>
              <a:t>beneficiarán</a:t>
            </a:r>
            <a:r>
              <a:rPr lang="en-US" sz="2400" i="1" dirty="0"/>
              <a:t> de </a:t>
            </a:r>
            <a:r>
              <a:rPr lang="en-US" sz="2400" i="1" dirty="0" err="1"/>
              <a:t>sugerencias</a:t>
            </a:r>
            <a:r>
              <a:rPr lang="en-US" sz="2400" i="1" dirty="0"/>
              <a:t> y </a:t>
            </a:r>
            <a:r>
              <a:rPr lang="en-US" sz="2400" i="1" dirty="0" err="1"/>
              <a:t>apoyo</a:t>
            </a:r>
            <a:r>
              <a:rPr lang="en-US" sz="2400" i="1" dirty="0"/>
              <a:t> de parte de los padres y de la </a:t>
            </a:r>
            <a:r>
              <a:rPr lang="en-US" sz="2400" i="1" dirty="0" err="1"/>
              <a:t>satisfacción</a:t>
            </a:r>
            <a:r>
              <a:rPr lang="en-US" sz="2400" i="1" dirty="0"/>
              <a:t> al </a:t>
            </a:r>
            <a:r>
              <a:rPr lang="en-US" sz="2400" i="1" dirty="0" err="1"/>
              <a:t>ver</a:t>
            </a:r>
            <a:r>
              <a:rPr lang="en-US" sz="2400" i="1" dirty="0"/>
              <a:t> los </a:t>
            </a:r>
            <a:r>
              <a:rPr lang="en-US" sz="2400" i="1" dirty="0" err="1"/>
              <a:t>niños</a:t>
            </a:r>
            <a:r>
              <a:rPr lang="en-US" sz="2400" i="1" dirty="0"/>
              <a:t> </a:t>
            </a:r>
            <a:r>
              <a:rPr lang="en-US" sz="2400" i="1" dirty="0" err="1"/>
              <a:t>alcanzar</a:t>
            </a:r>
            <a:r>
              <a:rPr lang="en-US" sz="2400" i="1" dirty="0"/>
              <a:t> el </a:t>
            </a:r>
            <a:r>
              <a:rPr lang="en-US" sz="2400" i="1" dirty="0" err="1"/>
              <a:t>éxito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Plan de </a:t>
            </a:r>
            <a:r>
              <a:rPr lang="en-US" sz="4800" dirty="0" err="1"/>
              <a:t>Mejoramiento</a:t>
            </a:r>
            <a:r>
              <a:rPr lang="en-US" sz="4800" dirty="0"/>
              <a:t> de la </a:t>
            </a:r>
            <a:r>
              <a:rPr lang="en-US" sz="4800" dirty="0" err="1"/>
              <a:t>Escuela</a:t>
            </a:r>
            <a:endParaRPr lang="en-US" sz="4800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v"/>
            </a:pPr>
            <a:endParaRPr lang="en-US" sz="3600" dirty="0"/>
          </a:p>
          <a:p>
            <a:pPr lvl="1">
              <a:buFont typeface="Wingdings" pitchFamily="2" charset="2"/>
              <a:buChar char="v"/>
            </a:pPr>
            <a:r>
              <a:rPr lang="en-US" sz="3600" dirty="0"/>
              <a:t>Los padres </a:t>
            </a:r>
            <a:r>
              <a:rPr lang="en-US" sz="3600" dirty="0" err="1"/>
              <a:t>darán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opinión</a:t>
            </a:r>
            <a:r>
              <a:rPr lang="en-US" sz="3600" dirty="0"/>
              <a:t>.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/>
              <a:t>Los padres </a:t>
            </a:r>
            <a:r>
              <a:rPr lang="en-US" sz="3600" dirty="0" err="1"/>
              <a:t>participarán</a:t>
            </a:r>
            <a:r>
              <a:rPr lang="en-US" sz="3600" dirty="0"/>
              <a:t> en el Plan </a:t>
            </a:r>
            <a:r>
              <a:rPr lang="en-US" sz="3600" dirty="0" err="1"/>
              <a:t>através</a:t>
            </a:r>
            <a:r>
              <a:rPr lang="en-US" sz="3600" dirty="0"/>
              <a:t> de la </a:t>
            </a:r>
            <a:r>
              <a:rPr lang="en-US" sz="3600" dirty="0" err="1"/>
              <a:t>asociación</a:t>
            </a:r>
            <a:r>
              <a:rPr lang="en-US" sz="3600" dirty="0"/>
              <a:t> de padres.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Derechos</a:t>
            </a:r>
            <a:r>
              <a:rPr lang="en-US" dirty="0"/>
              <a:t> </a:t>
            </a:r>
            <a:r>
              <a:rPr lang="en-US" dirty="0" err="1"/>
              <a:t>Adicionales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3352800"/>
          </a:xfrm>
        </p:spPr>
        <p:txBody>
          <a:bodyPr/>
          <a:lstStyle/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	</a:t>
            </a:r>
            <a:r>
              <a:rPr lang="en-US" sz="2800" dirty="0" err="1"/>
              <a:t>Además</a:t>
            </a:r>
            <a:r>
              <a:rPr lang="en-US" sz="2800" dirty="0"/>
              <a:t> de la </a:t>
            </a:r>
            <a:r>
              <a:rPr lang="en-US" sz="2800" dirty="0" err="1"/>
              <a:t>responsabilidad</a:t>
            </a:r>
            <a:r>
              <a:rPr lang="en-US" sz="2800" dirty="0"/>
              <a:t> de </a:t>
            </a:r>
            <a:r>
              <a:rPr lang="en-US" sz="2800" dirty="0" err="1"/>
              <a:t>participar</a:t>
            </a:r>
            <a:r>
              <a:rPr lang="en-US" sz="2800" dirty="0"/>
              <a:t> en el </a:t>
            </a:r>
            <a:r>
              <a:rPr lang="en-US" sz="2800" dirty="0" err="1"/>
              <a:t>desarrollo</a:t>
            </a:r>
            <a:r>
              <a:rPr lang="en-US" sz="2800" dirty="0"/>
              <a:t> de la </a:t>
            </a:r>
            <a:r>
              <a:rPr lang="en-US" sz="2800" dirty="0" err="1"/>
              <a:t>póliza</a:t>
            </a:r>
            <a:r>
              <a:rPr lang="en-US" sz="2800" dirty="0"/>
              <a:t> de </a:t>
            </a:r>
            <a:r>
              <a:rPr lang="en-US" sz="2800" dirty="0" err="1"/>
              <a:t>envolvimiento</a:t>
            </a:r>
            <a:r>
              <a:rPr lang="en-US" sz="2800" dirty="0"/>
              <a:t> y el </a:t>
            </a:r>
            <a:r>
              <a:rPr lang="en-US" sz="2800" dirty="0" err="1"/>
              <a:t>convenio</a:t>
            </a:r>
            <a:r>
              <a:rPr lang="en-US" sz="2800" dirty="0"/>
              <a:t> con la </a:t>
            </a:r>
            <a:r>
              <a:rPr lang="en-US" sz="2800" dirty="0" err="1"/>
              <a:t>escuela</a:t>
            </a:r>
            <a:r>
              <a:rPr lang="en-US" sz="2800" dirty="0"/>
              <a:t>, los padres </a:t>
            </a:r>
            <a:r>
              <a:rPr lang="en-US" sz="2800" dirty="0" err="1"/>
              <a:t>tienen</a:t>
            </a:r>
            <a:r>
              <a:rPr lang="en-US" sz="2800" dirty="0"/>
              <a:t> el </a:t>
            </a:r>
            <a:r>
              <a:rPr lang="en-US" sz="2800" dirty="0" err="1"/>
              <a:t>derecho</a:t>
            </a:r>
            <a:r>
              <a:rPr lang="en-US" sz="2800" dirty="0"/>
              <a:t> de </a:t>
            </a:r>
            <a:r>
              <a:rPr lang="en-US" sz="2800" dirty="0" err="1"/>
              <a:t>conocer</a:t>
            </a:r>
            <a:r>
              <a:rPr lang="en-US" sz="2800" dirty="0"/>
              <a:t> </a:t>
            </a:r>
            <a:r>
              <a:rPr lang="en-US" sz="2800" dirty="0" err="1"/>
              <a:t>cierta</a:t>
            </a:r>
            <a:r>
              <a:rPr lang="en-US" sz="2800" dirty="0"/>
              <a:t> </a:t>
            </a:r>
            <a:r>
              <a:rPr lang="en-US" sz="2800" dirty="0" err="1"/>
              <a:t>información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Presupuesto</a:t>
            </a:r>
            <a:r>
              <a:rPr lang="en-US" dirty="0"/>
              <a:t> de </a:t>
            </a:r>
            <a:r>
              <a:rPr lang="en-US" dirty="0" err="1"/>
              <a:t>Título</a:t>
            </a:r>
            <a:r>
              <a:rPr lang="en-US" dirty="0"/>
              <a:t> I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400" dirty="0" err="1"/>
              <a:t>Nivel</a:t>
            </a:r>
            <a:r>
              <a:rPr lang="en-US" sz="2400" dirty="0"/>
              <a:t> de Distrito</a:t>
            </a:r>
          </a:p>
          <a:p>
            <a:pPr lvl="1"/>
            <a:r>
              <a:rPr lang="en-US" sz="2000" dirty="0" err="1"/>
              <a:t>Envolvimiento</a:t>
            </a:r>
            <a:r>
              <a:rPr lang="en-US" sz="2000" dirty="0"/>
              <a:t> de los </a:t>
            </a:r>
            <a:r>
              <a:rPr lang="en-US" sz="2000" dirty="0" err="1"/>
              <a:t>padres,desarrollo</a:t>
            </a:r>
            <a:r>
              <a:rPr lang="en-US" sz="2000" dirty="0"/>
              <a:t> </a:t>
            </a:r>
            <a:r>
              <a:rPr lang="en-US" sz="2000" dirty="0" err="1"/>
              <a:t>profesional</a:t>
            </a:r>
            <a:r>
              <a:rPr lang="en-US" sz="2000" dirty="0"/>
              <a:t>, </a:t>
            </a:r>
            <a:r>
              <a:rPr lang="en-US" sz="2000" dirty="0" err="1"/>
              <a:t>escuelas</a:t>
            </a:r>
            <a:r>
              <a:rPr lang="en-US" sz="2000" dirty="0"/>
              <a:t> </a:t>
            </a:r>
            <a:r>
              <a:rPr lang="en-US" sz="2000" dirty="0" err="1"/>
              <a:t>alternativas,servicios</a:t>
            </a:r>
            <a:r>
              <a:rPr lang="en-US" sz="2000" dirty="0"/>
              <a:t> </a:t>
            </a:r>
            <a:r>
              <a:rPr lang="en-US" sz="2000" dirty="0" err="1"/>
              <a:t>educativos</a:t>
            </a:r>
            <a:r>
              <a:rPr lang="en-US" sz="2000" dirty="0"/>
              <a:t> </a:t>
            </a:r>
            <a:r>
              <a:rPr lang="en-US" sz="2000" dirty="0" err="1"/>
              <a:t>suplementarios</a:t>
            </a:r>
            <a:r>
              <a:rPr lang="en-US" sz="2000" dirty="0"/>
              <a:t>,…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400" dirty="0" err="1"/>
              <a:t>Nivel</a:t>
            </a:r>
            <a:r>
              <a:rPr lang="en-US" sz="2400" dirty="0"/>
              <a:t> de la </a:t>
            </a:r>
            <a:r>
              <a:rPr lang="en-US" sz="2400" dirty="0" err="1"/>
              <a:t>Escuela</a:t>
            </a:r>
            <a:endParaRPr lang="en-US" sz="2400" dirty="0"/>
          </a:p>
          <a:p>
            <a:pPr lvl="1"/>
            <a:r>
              <a:rPr lang="en-US" sz="2000" dirty="0"/>
              <a:t>1% </a:t>
            </a:r>
            <a:r>
              <a:rPr lang="en-US" sz="2000" dirty="0" err="1"/>
              <a:t>Envolvimiento</a:t>
            </a:r>
            <a:r>
              <a:rPr lang="en-US" sz="2000" dirty="0"/>
              <a:t> de los padres</a:t>
            </a:r>
          </a:p>
          <a:p>
            <a:pPr lvl="1"/>
            <a:r>
              <a:rPr lang="en-US" sz="2000" dirty="0"/>
              <a:t>5%/10% </a:t>
            </a:r>
            <a:r>
              <a:rPr lang="en-US" sz="2000" dirty="0" err="1"/>
              <a:t>Desarrollo</a:t>
            </a:r>
            <a:r>
              <a:rPr lang="en-US" sz="2000" dirty="0"/>
              <a:t> </a:t>
            </a:r>
            <a:r>
              <a:rPr lang="en-US" sz="2000" dirty="0" err="1"/>
              <a:t>profesional</a:t>
            </a:r>
            <a:r>
              <a:rPr lang="en-US" sz="2000" dirty="0"/>
              <a:t>, </a:t>
            </a:r>
            <a:r>
              <a:rPr lang="en-US" sz="2000" dirty="0" err="1"/>
              <a:t>dependiendo</a:t>
            </a:r>
            <a:r>
              <a:rPr lang="en-US" sz="2000" dirty="0"/>
              <a:t> de </a:t>
            </a:r>
            <a:r>
              <a:rPr lang="en-US" sz="2000" dirty="0" err="1"/>
              <a:t>si</a:t>
            </a:r>
            <a:r>
              <a:rPr lang="en-US" sz="2000" dirty="0"/>
              <a:t> la </a:t>
            </a:r>
            <a:r>
              <a:rPr lang="en-US" sz="2000" dirty="0" err="1"/>
              <a:t>escuela</a:t>
            </a:r>
            <a:r>
              <a:rPr lang="en-US" sz="2000" dirty="0"/>
              <a:t> </a:t>
            </a:r>
            <a:r>
              <a:rPr lang="en-US" sz="2000" dirty="0" err="1"/>
              <a:t>está</a:t>
            </a:r>
            <a:r>
              <a:rPr lang="en-US" sz="2000" dirty="0"/>
              <a:t> en plan de </a:t>
            </a:r>
            <a:r>
              <a:rPr lang="en-US" sz="2000" dirty="0" err="1"/>
              <a:t>mejoramiento</a:t>
            </a:r>
            <a:r>
              <a:rPr lang="en-US" sz="2000" dirty="0"/>
              <a:t> o no.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838200" y="685800"/>
            <a:ext cx="762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hangingPunct="1"/>
            <a:r>
              <a:rPr lang="en-US" sz="4000" b="1" dirty="0" err="1"/>
              <a:t>Requisitos</a:t>
            </a:r>
            <a:r>
              <a:rPr lang="en-US" sz="4000" b="1" dirty="0"/>
              <a:t> del Distrito y la </a:t>
            </a:r>
            <a:r>
              <a:rPr lang="en-US" sz="4000" b="1" dirty="0" err="1"/>
              <a:t>Escuela</a:t>
            </a:r>
            <a:endParaRPr lang="en-US" sz="4000" b="1" dirty="0"/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1295400" y="2743200"/>
            <a:ext cx="6553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609600" indent="-609600" eaLnBrk="1" hangingPunct="1">
              <a:buFont typeface="Wingdings" pitchFamily="2" charset="2"/>
              <a:buChar char="v"/>
            </a:pPr>
            <a:r>
              <a:rPr lang="en-US" sz="2400" dirty="0"/>
              <a:t>1% </a:t>
            </a:r>
            <a:r>
              <a:rPr lang="en-US" sz="2400" dirty="0" err="1"/>
              <a:t>compulsorio</a:t>
            </a:r>
            <a:r>
              <a:rPr lang="en-US" sz="2400" dirty="0"/>
              <a:t> </a:t>
            </a:r>
            <a:r>
              <a:rPr lang="en-US" sz="2400" dirty="0" err="1"/>
              <a:t>mantener</a:t>
            </a:r>
            <a:r>
              <a:rPr lang="en-US" sz="2400" dirty="0"/>
              <a:t> </a:t>
            </a:r>
            <a:r>
              <a:rPr lang="en-US" sz="2400" dirty="0" err="1"/>
              <a:t>reservado</a:t>
            </a:r>
            <a:endParaRPr lang="en-US" sz="2400" dirty="0"/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en-US" sz="2400" dirty="0"/>
              <a:t>Padres </a:t>
            </a:r>
            <a:r>
              <a:rPr lang="en-US" sz="2400" dirty="0" err="1"/>
              <a:t>deben</a:t>
            </a:r>
            <a:r>
              <a:rPr lang="en-US" sz="2400" dirty="0"/>
              <a:t> de </a:t>
            </a:r>
            <a:r>
              <a:rPr lang="en-US" sz="2400" dirty="0" err="1"/>
              <a:t>estar</a:t>
            </a:r>
            <a:r>
              <a:rPr lang="en-US" sz="2400" dirty="0"/>
              <a:t> </a:t>
            </a:r>
            <a:r>
              <a:rPr lang="en-US" sz="2400" dirty="0" err="1"/>
              <a:t>envueltos</a:t>
            </a:r>
            <a:r>
              <a:rPr lang="en-US" sz="2400" dirty="0"/>
              <a:t> en </a:t>
            </a:r>
            <a:r>
              <a:rPr lang="en-US" sz="2400" dirty="0" err="1"/>
              <a:t>las</a:t>
            </a:r>
            <a:r>
              <a:rPr lang="en-US" sz="2400" dirty="0"/>
              <a:t> </a:t>
            </a:r>
            <a:r>
              <a:rPr lang="en-US" sz="2400" dirty="0" err="1"/>
              <a:t>discusiones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se </a:t>
            </a:r>
            <a:r>
              <a:rPr lang="en-US" sz="2400" dirty="0" err="1"/>
              <a:t>utilizarán</a:t>
            </a:r>
            <a:r>
              <a:rPr lang="en-US" sz="2400" dirty="0"/>
              <a:t> </a:t>
            </a:r>
            <a:r>
              <a:rPr lang="en-US" sz="2400" dirty="0" err="1"/>
              <a:t>estos</a:t>
            </a:r>
            <a:r>
              <a:rPr lang="en-US" sz="2400" dirty="0"/>
              <a:t> </a:t>
            </a:r>
            <a:r>
              <a:rPr lang="en-US" sz="2400" dirty="0" err="1"/>
              <a:t>fondos</a:t>
            </a:r>
            <a:r>
              <a:rPr lang="en-US" sz="2400" dirty="0"/>
              <a:t>.</a:t>
            </a:r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en-US" sz="2400" i="1" dirty="0"/>
              <a:t>La </a:t>
            </a:r>
            <a:r>
              <a:rPr lang="en-US" sz="2400" i="1" dirty="0" err="1"/>
              <a:t>escuela</a:t>
            </a:r>
            <a:r>
              <a:rPr lang="en-US" sz="2400" i="1" dirty="0"/>
              <a:t> se </a:t>
            </a:r>
            <a:r>
              <a:rPr lang="en-US" sz="2400" i="1" dirty="0" err="1"/>
              <a:t>esforzará</a:t>
            </a:r>
            <a:r>
              <a:rPr lang="en-US" sz="2400" i="1" dirty="0"/>
              <a:t> en </a:t>
            </a:r>
            <a:r>
              <a:rPr lang="en-US" sz="2400" i="1" dirty="0" err="1"/>
              <a:t>construir</a:t>
            </a:r>
            <a:r>
              <a:rPr lang="en-US" sz="2400" i="1" dirty="0"/>
              <a:t> padres </a:t>
            </a:r>
            <a:r>
              <a:rPr lang="en-US" sz="2400" i="1" dirty="0" err="1"/>
              <a:t>capaces</a:t>
            </a:r>
            <a:r>
              <a:rPr lang="en-US" sz="2400" i="1" dirty="0"/>
              <a:t> de </a:t>
            </a:r>
            <a:r>
              <a:rPr lang="en-US" sz="2400" i="1" dirty="0" err="1"/>
              <a:t>ayudar</a:t>
            </a:r>
            <a:r>
              <a:rPr lang="en-US" sz="2400" i="1" dirty="0"/>
              <a:t> a </a:t>
            </a:r>
            <a:r>
              <a:rPr lang="en-US" sz="2400" i="1" dirty="0" err="1"/>
              <a:t>sus</a:t>
            </a:r>
            <a:r>
              <a:rPr lang="en-US" sz="2400" i="1" dirty="0"/>
              <a:t> </a:t>
            </a:r>
            <a:r>
              <a:rPr lang="en-US" sz="2400" i="1" dirty="0" err="1"/>
              <a:t>hijos</a:t>
            </a:r>
            <a:r>
              <a:rPr lang="en-US" sz="2400" i="1" dirty="0"/>
              <a:t> a </a:t>
            </a:r>
            <a:r>
              <a:rPr lang="en-US" sz="2400" i="1" dirty="0" err="1"/>
              <a:t>alcanzar</a:t>
            </a:r>
            <a:r>
              <a:rPr lang="en-US" sz="2400" i="1" dirty="0"/>
              <a:t> altos </a:t>
            </a:r>
            <a:r>
              <a:rPr lang="en-US" sz="2400" i="1" dirty="0" err="1"/>
              <a:t>estandares</a:t>
            </a:r>
            <a:r>
              <a:rPr lang="en-US" sz="2400" i="1" dirty="0"/>
              <a:t>.</a:t>
            </a:r>
            <a:endParaRPr lang="en-US" sz="2200" dirty="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70700" cy="1600200"/>
          </a:xfrm>
        </p:spPr>
        <p:txBody>
          <a:bodyPr/>
          <a:lstStyle/>
          <a:p>
            <a:r>
              <a:rPr lang="en-US" sz="4000" b="1" dirty="0">
                <a:solidFill>
                  <a:schemeClr val="hlink"/>
                </a:solidFill>
              </a:rPr>
              <a:t>LLACS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Presupuesto</a:t>
            </a:r>
            <a:r>
              <a:rPr lang="en-US" sz="4000" b="1" dirty="0"/>
              <a:t> de </a:t>
            </a:r>
            <a:r>
              <a:rPr lang="en-US" sz="4000" b="1" dirty="0" err="1"/>
              <a:t>Titulo</a:t>
            </a:r>
            <a:r>
              <a:rPr lang="en-US" sz="4000" b="1" dirty="0"/>
              <a:t> I</a:t>
            </a:r>
            <a:r>
              <a:rPr lang="en-US" sz="4000" b="1" dirty="0">
                <a:solidFill>
                  <a:schemeClr val="hlink"/>
                </a:solidFill>
              </a:rPr>
              <a:t> ?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696200" cy="304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/>
              <a:t>Apoya</a:t>
            </a:r>
            <a:r>
              <a:rPr lang="en-US" dirty="0"/>
              <a:t> y </a:t>
            </a:r>
            <a:r>
              <a:rPr lang="en-US" dirty="0" err="1"/>
              <a:t>suplementa</a:t>
            </a:r>
            <a:r>
              <a:rPr lang="en-US" dirty="0"/>
              <a:t> al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académico</a:t>
            </a:r>
            <a:r>
              <a:rPr lang="en-US" dirty="0"/>
              <a:t> con:</a:t>
            </a:r>
          </a:p>
          <a:p>
            <a:pPr lvl="1"/>
            <a:r>
              <a:rPr lang="en-US" dirty="0" err="1">
                <a:solidFill>
                  <a:schemeClr val="hlink"/>
                </a:solidFill>
              </a:rPr>
              <a:t>Tecnología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Interactiva</a:t>
            </a:r>
            <a:endParaRPr lang="en-US" dirty="0">
              <a:solidFill>
                <a:schemeClr val="hlink"/>
              </a:solidFill>
            </a:endParaRPr>
          </a:p>
          <a:p>
            <a:pPr lvl="1"/>
            <a:r>
              <a:rPr lang="en-US" dirty="0" err="1">
                <a:solidFill>
                  <a:schemeClr val="hlink"/>
                </a:solidFill>
              </a:rPr>
              <a:t>Programa</a:t>
            </a:r>
            <a:r>
              <a:rPr lang="en-US" dirty="0">
                <a:solidFill>
                  <a:schemeClr val="hlink"/>
                </a:solidFill>
              </a:rPr>
              <a:t> de </a:t>
            </a:r>
            <a:r>
              <a:rPr lang="en-US" dirty="0" err="1">
                <a:solidFill>
                  <a:schemeClr val="hlink"/>
                </a:solidFill>
              </a:rPr>
              <a:t>Rossetta</a:t>
            </a:r>
            <a:r>
              <a:rPr lang="en-US" dirty="0">
                <a:solidFill>
                  <a:schemeClr val="hlink"/>
                </a:solidFill>
              </a:rPr>
              <a:t> Stone</a:t>
            </a:r>
          </a:p>
          <a:p>
            <a:pPr lvl="1"/>
            <a:r>
              <a:rPr lang="en-US" dirty="0" err="1">
                <a:solidFill>
                  <a:schemeClr val="hlink"/>
                </a:solidFill>
              </a:rPr>
              <a:t>Desarrollo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profesional</a:t>
            </a:r>
            <a:endParaRPr lang="en-US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z="5400" b="1" dirty="0"/>
              <a:t>Nota:</a:t>
            </a:r>
            <a:endParaRPr lang="en-US" b="1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32000"/>
            <a:ext cx="7696200" cy="3048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dirty="0"/>
              <a:t>Se le </a:t>
            </a:r>
            <a:r>
              <a:rPr lang="en-US" dirty="0" err="1"/>
              <a:t>requiere</a:t>
            </a:r>
            <a:r>
              <a:rPr lang="en-US" dirty="0"/>
              <a:t> a la </a:t>
            </a:r>
            <a:r>
              <a:rPr lang="en-US" dirty="0" err="1"/>
              <a:t>escuela</a:t>
            </a:r>
            <a:r>
              <a:rPr lang="en-US" dirty="0"/>
              <a:t> </a:t>
            </a:r>
            <a:r>
              <a:rPr lang="en-US" dirty="0" err="1"/>
              <a:t>reuniones</a:t>
            </a:r>
            <a:r>
              <a:rPr lang="en-US" dirty="0"/>
              <a:t> con los padres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escuchar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opinión</a:t>
            </a:r>
            <a:r>
              <a:rPr lang="en-US" dirty="0"/>
              <a:t> solo </a:t>
            </a:r>
            <a:r>
              <a:rPr lang="en-US" dirty="0" err="1"/>
              <a:t>si</a:t>
            </a:r>
            <a:r>
              <a:rPr lang="en-US" dirty="0"/>
              <a:t> los padres </a:t>
            </a:r>
            <a:r>
              <a:rPr lang="en-US" dirty="0" err="1"/>
              <a:t>solicitan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mismas</a:t>
            </a:r>
            <a:r>
              <a:rPr lang="en-US" dirty="0"/>
              <a:t>. </a:t>
            </a:r>
            <a:r>
              <a:rPr lang="en-US" dirty="0" err="1"/>
              <a:t>Solicitelas</a:t>
            </a:r>
            <a:r>
              <a:rPr lang="en-US" dirty="0"/>
              <a:t>!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dirty="0" err="1"/>
              <a:t>Requiera</a:t>
            </a:r>
            <a:r>
              <a:rPr lang="en-US" dirty="0"/>
              <a:t> </a:t>
            </a:r>
            <a:r>
              <a:rPr lang="en-US" dirty="0" err="1"/>
              <a:t>además</a:t>
            </a:r>
            <a:r>
              <a:rPr lang="en-US" dirty="0"/>
              <a:t> </a:t>
            </a:r>
            <a:r>
              <a:rPr lang="en-US" dirty="0" err="1"/>
              <a:t>talleres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los </a:t>
            </a:r>
            <a:r>
              <a:rPr lang="en-US" dirty="0" err="1"/>
              <a:t>estandares</a:t>
            </a:r>
            <a:r>
              <a:rPr lang="en-US" dirty="0"/>
              <a:t>, </a:t>
            </a:r>
            <a:r>
              <a:rPr lang="en-US" dirty="0" err="1"/>
              <a:t>pruebas</a:t>
            </a:r>
            <a:r>
              <a:rPr lang="en-US" dirty="0"/>
              <a:t> y el </a:t>
            </a:r>
            <a:r>
              <a:rPr lang="en-US" dirty="0" err="1"/>
              <a:t>curriculo</a:t>
            </a:r>
            <a:r>
              <a:rPr lang="en-US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400" b="1" dirty="0" err="1"/>
              <a:t>Cualificaciones</a:t>
            </a:r>
            <a:r>
              <a:rPr lang="en-US" sz="4400" b="1" dirty="0"/>
              <a:t> </a:t>
            </a:r>
            <a:r>
              <a:rPr lang="en-US" sz="4400" b="1" dirty="0" err="1"/>
              <a:t>para</a:t>
            </a:r>
            <a:r>
              <a:rPr lang="en-US" sz="4400" b="1" dirty="0"/>
              <a:t> maestros y </a:t>
            </a:r>
            <a:r>
              <a:rPr lang="en-US" sz="4400" b="1" dirty="0" err="1"/>
              <a:t>paraprofesionales</a:t>
            </a:r>
            <a:endParaRPr lang="en-US" sz="4400" b="1" dirty="0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066800" y="2590800"/>
            <a:ext cx="7315200" cy="28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sz="2400" dirty="0" err="1"/>
              <a:t>Todo</a:t>
            </a:r>
            <a:r>
              <a:rPr lang="en-US" sz="2400" dirty="0"/>
              <a:t> maestro y </a:t>
            </a:r>
            <a:r>
              <a:rPr lang="en-US" sz="2400" dirty="0" err="1"/>
              <a:t>paraprofesional</a:t>
            </a:r>
            <a:r>
              <a:rPr lang="en-US" sz="2400" dirty="0"/>
              <a:t> de </a:t>
            </a:r>
            <a:r>
              <a:rPr lang="en-US" sz="2400" dirty="0" err="1"/>
              <a:t>instrución</a:t>
            </a:r>
            <a:r>
              <a:rPr lang="en-US" sz="2400" dirty="0"/>
              <a:t> </a:t>
            </a:r>
            <a:r>
              <a:rPr lang="en-US" sz="2400" dirty="0" err="1"/>
              <a:t>deben</a:t>
            </a:r>
            <a:r>
              <a:rPr lang="en-US" sz="2400" dirty="0"/>
              <a:t> </a:t>
            </a:r>
            <a:r>
              <a:rPr lang="en-US" sz="2400" dirty="0" err="1"/>
              <a:t>estar</a:t>
            </a:r>
            <a:r>
              <a:rPr lang="en-US" sz="2400" dirty="0"/>
              <a:t> </a:t>
            </a:r>
            <a:r>
              <a:rPr lang="en-US" sz="2400" dirty="0" err="1"/>
              <a:t>altamente</a:t>
            </a:r>
            <a:r>
              <a:rPr lang="en-US" sz="2400" dirty="0"/>
              <a:t> </a:t>
            </a:r>
            <a:r>
              <a:rPr lang="en-US" sz="2400" dirty="0" err="1"/>
              <a:t>cualificados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junio</a:t>
            </a:r>
            <a:r>
              <a:rPr lang="en-US" sz="2400" dirty="0"/>
              <a:t> de 2006.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 dirty="0" err="1"/>
              <a:t>Ningún</a:t>
            </a:r>
            <a:r>
              <a:rPr lang="en-US" sz="2400" b="1" dirty="0"/>
              <a:t> </a:t>
            </a:r>
            <a:r>
              <a:rPr lang="en-US" sz="2400" b="1" dirty="0" err="1"/>
              <a:t>estado</a:t>
            </a:r>
            <a:r>
              <a:rPr lang="en-US" sz="2400" b="1" dirty="0"/>
              <a:t> </a:t>
            </a:r>
            <a:r>
              <a:rPr lang="en-US" sz="2400" b="1" dirty="0" err="1"/>
              <a:t>tiene</a:t>
            </a:r>
            <a:r>
              <a:rPr lang="en-US" sz="2400" b="1" dirty="0"/>
              <a:t> </a:t>
            </a:r>
            <a:r>
              <a:rPr lang="en-US" sz="2400" b="1" dirty="0" err="1"/>
              <a:t>todos</a:t>
            </a:r>
            <a:r>
              <a:rPr lang="en-US" sz="2400" b="1" dirty="0"/>
              <a:t> </a:t>
            </a:r>
            <a:r>
              <a:rPr lang="en-US" sz="2400" b="1" dirty="0" err="1"/>
              <a:t>sus</a:t>
            </a:r>
            <a:r>
              <a:rPr lang="en-US" sz="2400" b="1" dirty="0"/>
              <a:t> maestros </a:t>
            </a:r>
            <a:r>
              <a:rPr lang="en-US" sz="2400" b="1" dirty="0" err="1"/>
              <a:t>altamente</a:t>
            </a:r>
            <a:r>
              <a:rPr lang="en-US" sz="2400" b="1" dirty="0"/>
              <a:t> </a:t>
            </a:r>
            <a:r>
              <a:rPr lang="en-US" sz="2400" b="1" dirty="0" err="1"/>
              <a:t>cualificados</a:t>
            </a:r>
            <a:r>
              <a:rPr lang="en-US" sz="2400" b="1" dirty="0"/>
              <a:t>. Hay maestros </a:t>
            </a:r>
            <a:r>
              <a:rPr lang="en-US" sz="2400" b="1" dirty="0" err="1"/>
              <a:t>trabajando</a:t>
            </a:r>
            <a:r>
              <a:rPr lang="en-US" sz="2400" b="1" dirty="0"/>
              <a:t> con </a:t>
            </a:r>
            <a:r>
              <a:rPr lang="en-US" sz="2400" b="1" dirty="0" err="1"/>
              <a:t>su</a:t>
            </a:r>
            <a:r>
              <a:rPr lang="en-US" sz="2400" b="1" dirty="0"/>
              <a:t> </a:t>
            </a:r>
            <a:r>
              <a:rPr lang="en-US" sz="2400" b="1" dirty="0" err="1"/>
              <a:t>certificación</a:t>
            </a:r>
            <a:r>
              <a:rPr lang="en-US" sz="2400" b="1" dirty="0"/>
              <a:t> de </a:t>
            </a:r>
            <a:r>
              <a:rPr lang="en-US" sz="2400" b="1" dirty="0" err="1"/>
              <a:t>emergencia</a:t>
            </a:r>
            <a:r>
              <a:rPr lang="en-US" sz="2400" b="1" dirty="0"/>
              <a:t> </a:t>
            </a:r>
            <a:r>
              <a:rPr lang="en-US" sz="2400" b="1" dirty="0" err="1"/>
              <a:t>mientras</a:t>
            </a:r>
            <a:r>
              <a:rPr lang="en-US" sz="2400" b="1" dirty="0"/>
              <a:t> </a:t>
            </a:r>
            <a:r>
              <a:rPr lang="en-US" sz="2400" b="1" dirty="0" err="1"/>
              <a:t>obtienen</a:t>
            </a:r>
            <a:r>
              <a:rPr lang="en-US" sz="2400" b="1" dirty="0"/>
              <a:t> lo </a:t>
            </a:r>
            <a:r>
              <a:rPr lang="en-US" sz="2400" b="1" dirty="0" err="1"/>
              <a:t>necesario</a:t>
            </a:r>
            <a:r>
              <a:rPr lang="en-US" sz="2400" b="1" dirty="0"/>
              <a:t> </a:t>
            </a:r>
            <a:r>
              <a:rPr lang="en-US" sz="2400" b="1" dirty="0" err="1"/>
              <a:t>para</a:t>
            </a:r>
            <a:r>
              <a:rPr lang="en-US" sz="2400" b="1" dirty="0"/>
              <a:t> ser </a:t>
            </a:r>
            <a:r>
              <a:rPr lang="en-US" sz="2400" b="1" dirty="0" err="1"/>
              <a:t>considerado</a:t>
            </a:r>
            <a:r>
              <a:rPr lang="en-US" sz="2400" b="1" dirty="0"/>
              <a:t> </a:t>
            </a:r>
            <a:r>
              <a:rPr lang="en-US" sz="2400" b="1" dirty="0" err="1"/>
              <a:t>altamente</a:t>
            </a:r>
            <a:r>
              <a:rPr lang="en-US" sz="2400" b="1" dirty="0"/>
              <a:t> </a:t>
            </a:r>
            <a:r>
              <a:rPr lang="en-US" sz="2400" b="1" dirty="0" err="1"/>
              <a:t>cualificado</a:t>
            </a:r>
            <a:r>
              <a:rPr lang="en-US" sz="2400" b="1" dirty="0"/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315200" cy="1219200"/>
          </a:xfrm>
        </p:spPr>
        <p:txBody>
          <a:bodyPr/>
          <a:lstStyle/>
          <a:p>
            <a:br>
              <a:rPr lang="en-US" sz="4000" dirty="0"/>
            </a:br>
            <a:r>
              <a:rPr lang="en-US" sz="4000" dirty="0" err="1"/>
              <a:t>Cualificación</a:t>
            </a:r>
            <a:r>
              <a:rPr lang="en-US" sz="4000" dirty="0"/>
              <a:t> </a:t>
            </a:r>
            <a:r>
              <a:rPr lang="en-US" sz="4000" dirty="0" err="1"/>
              <a:t>para</a:t>
            </a:r>
            <a:r>
              <a:rPr lang="en-US" sz="4000" dirty="0"/>
              <a:t> Maestros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429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b="1" dirty="0" err="1"/>
              <a:t>Altamente</a:t>
            </a:r>
            <a:r>
              <a:rPr lang="en-US" sz="2800" b="1" dirty="0"/>
              <a:t> </a:t>
            </a:r>
            <a:r>
              <a:rPr lang="en-US" sz="2800" b="1" dirty="0" err="1"/>
              <a:t>Cualificados</a:t>
            </a:r>
            <a:r>
              <a:rPr lang="en-US" sz="28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 </a:t>
            </a:r>
            <a:r>
              <a:rPr lang="en-US" sz="2400" dirty="0" err="1"/>
              <a:t>Certificación</a:t>
            </a:r>
            <a:r>
              <a:rPr lang="en-US" sz="2400" dirty="0"/>
              <a:t> del </a:t>
            </a:r>
            <a:r>
              <a:rPr lang="en-US" sz="2400" dirty="0" err="1"/>
              <a:t>estado</a:t>
            </a:r>
            <a:r>
              <a:rPr lang="en-US" sz="2400" dirty="0"/>
              <a:t>/</a:t>
            </a:r>
            <a:r>
              <a:rPr lang="en-US" sz="2400" dirty="0" err="1"/>
              <a:t>Licencia</a:t>
            </a:r>
            <a:r>
              <a:rPr lang="en-US" sz="2400" dirty="0"/>
              <a:t> y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Grado</a:t>
            </a:r>
            <a:r>
              <a:rPr lang="en-US" sz="2400" dirty="0"/>
              <a:t> de </a:t>
            </a:r>
            <a:r>
              <a:rPr lang="en-US" sz="2400" dirty="0" err="1"/>
              <a:t>Bachillerato</a:t>
            </a:r>
            <a:r>
              <a:rPr lang="en-US" sz="2400" dirty="0"/>
              <a:t> y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Para </a:t>
            </a:r>
            <a:r>
              <a:rPr lang="en-US" sz="2400" b="1" dirty="0" err="1"/>
              <a:t>nuevos</a:t>
            </a:r>
            <a:r>
              <a:rPr lang="en-US" sz="2400" b="1" dirty="0"/>
              <a:t> maestros </a:t>
            </a:r>
            <a:r>
              <a:rPr lang="en-US" sz="2400" dirty="0" err="1"/>
              <a:t>Demostración</a:t>
            </a:r>
            <a:r>
              <a:rPr lang="en-US" sz="2400" dirty="0"/>
              <a:t> de </a:t>
            </a:r>
            <a:r>
              <a:rPr lang="en-US" sz="2400" dirty="0" err="1"/>
              <a:t>conocimiento</a:t>
            </a:r>
            <a:r>
              <a:rPr lang="en-US" sz="2400" dirty="0"/>
              <a:t>- </a:t>
            </a:r>
            <a:r>
              <a:rPr lang="en-US" sz="2400" dirty="0" err="1"/>
              <a:t>destrezas</a:t>
            </a:r>
            <a:r>
              <a:rPr lang="en-US" sz="2400" dirty="0"/>
              <a:t> de </a:t>
            </a:r>
            <a:r>
              <a:rPr lang="en-US" sz="2400" dirty="0" err="1"/>
              <a:t>enseñanza</a:t>
            </a:r>
            <a:r>
              <a:rPr lang="en-US" sz="2400" dirty="0"/>
              <a:t> y </a:t>
            </a:r>
            <a:r>
              <a:rPr lang="en-US" sz="2400" dirty="0" err="1"/>
              <a:t>aprovar</a:t>
            </a:r>
            <a:r>
              <a:rPr lang="en-US" sz="2400" dirty="0"/>
              <a:t> </a:t>
            </a:r>
            <a:r>
              <a:rPr lang="en-US" sz="2400" dirty="0" err="1"/>
              <a:t>exámenes</a:t>
            </a:r>
            <a:r>
              <a:rPr lang="en-US" sz="2400" dirty="0"/>
              <a:t> o 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Para maestros con </a:t>
            </a:r>
            <a:r>
              <a:rPr lang="en-US" sz="2400" b="1" dirty="0" err="1"/>
              <a:t>experiencia</a:t>
            </a:r>
            <a:r>
              <a:rPr lang="en-US" sz="2400" dirty="0" err="1"/>
              <a:t>-exámenes</a:t>
            </a:r>
            <a:r>
              <a:rPr lang="en-US" sz="2400" dirty="0"/>
              <a:t> o </a:t>
            </a:r>
            <a:r>
              <a:rPr lang="en-US" sz="2400" dirty="0" err="1"/>
              <a:t>evaluaciones</a:t>
            </a:r>
            <a:r>
              <a:rPr lang="en-US" sz="2400" dirty="0"/>
              <a:t> del </a:t>
            </a:r>
            <a:r>
              <a:rPr lang="en-US" sz="2400" dirty="0" err="1"/>
              <a:t>estado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El </a:t>
            </a:r>
            <a:r>
              <a:rPr lang="en-US" sz="2400" dirty="0" err="1"/>
              <a:t>área</a:t>
            </a:r>
            <a:r>
              <a:rPr lang="en-US" sz="2400" dirty="0"/>
              <a:t> de </a:t>
            </a:r>
            <a:r>
              <a:rPr lang="en-US" sz="2400" dirty="0" err="1"/>
              <a:t>certificación</a:t>
            </a:r>
            <a:r>
              <a:rPr lang="en-US" sz="2400" dirty="0"/>
              <a:t> </a:t>
            </a:r>
            <a:r>
              <a:rPr lang="en-US" sz="2400" dirty="0" err="1"/>
              <a:t>debe</a:t>
            </a:r>
            <a:r>
              <a:rPr lang="en-US" sz="2400" dirty="0"/>
              <a:t> ser compatible al </a:t>
            </a:r>
            <a:r>
              <a:rPr lang="en-US" sz="2400" dirty="0" err="1"/>
              <a:t>área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el maestro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asignado</a:t>
            </a:r>
            <a:r>
              <a:rPr lang="en-US" sz="2400" dirty="0"/>
              <a:t> a </a:t>
            </a:r>
            <a:r>
              <a:rPr lang="en-US" sz="2400" dirty="0" err="1"/>
              <a:t>enseñar</a:t>
            </a:r>
            <a:r>
              <a:rPr lang="en-US" sz="2400" dirty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762000" y="7620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 err="1"/>
              <a:t>Cualificaciones</a:t>
            </a:r>
            <a:r>
              <a:rPr lang="en-US" sz="3600" b="1" dirty="0"/>
              <a:t> </a:t>
            </a:r>
            <a:r>
              <a:rPr lang="en-US" sz="3600" b="1" dirty="0" err="1"/>
              <a:t>para</a:t>
            </a:r>
            <a:r>
              <a:rPr lang="en-US" sz="3600" b="1" dirty="0"/>
              <a:t> </a:t>
            </a:r>
            <a:r>
              <a:rPr lang="en-US" sz="3600" b="1" dirty="0" err="1"/>
              <a:t>Paraprofesionales</a:t>
            </a:r>
            <a:endParaRPr lang="en-US" sz="3600" b="1" dirty="0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505200" y="2819400"/>
            <a:ext cx="4876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1" hangingPunct="1"/>
            <a:r>
              <a:rPr lang="en-US" sz="2400" dirty="0"/>
              <a:t>Para ser </a:t>
            </a:r>
            <a:r>
              <a:rPr lang="en-US" sz="2400" dirty="0" err="1"/>
              <a:t>altamente</a:t>
            </a:r>
            <a:r>
              <a:rPr lang="en-US" sz="2400" dirty="0"/>
              <a:t> </a:t>
            </a:r>
            <a:r>
              <a:rPr lang="en-US" sz="2400" dirty="0" err="1"/>
              <a:t>cualificado</a:t>
            </a:r>
            <a:r>
              <a:rPr lang="en-US" sz="2400" dirty="0"/>
              <a:t>: </a:t>
            </a:r>
          </a:p>
          <a:p>
            <a:pPr eaLnBrk="1" hangingPunct="1">
              <a:buFontTx/>
              <a:buChar char="•"/>
            </a:pPr>
            <a:r>
              <a:rPr lang="en-US" sz="2400" dirty="0"/>
              <a:t> Dos </a:t>
            </a:r>
            <a:r>
              <a:rPr lang="en-US" sz="2400" dirty="0" err="1"/>
              <a:t>años</a:t>
            </a:r>
            <a:r>
              <a:rPr lang="en-US" sz="2400" dirty="0"/>
              <a:t> de </a:t>
            </a:r>
            <a:r>
              <a:rPr lang="en-US" sz="2400" dirty="0" err="1"/>
              <a:t>educación</a:t>
            </a:r>
            <a:r>
              <a:rPr lang="en-US" sz="2400" dirty="0"/>
              <a:t> post </a:t>
            </a:r>
            <a:r>
              <a:rPr lang="en-US" sz="2400" dirty="0" err="1"/>
              <a:t>secundaria</a:t>
            </a:r>
            <a:r>
              <a:rPr lang="en-US" sz="2400" dirty="0"/>
              <a:t>, o</a:t>
            </a:r>
          </a:p>
          <a:p>
            <a:pPr eaLnBrk="1" hangingPunct="1"/>
            <a:r>
              <a:rPr lang="en-US" sz="2400" dirty="0"/>
              <a:t>• </a:t>
            </a:r>
            <a:r>
              <a:rPr lang="en-US" sz="2400" dirty="0" err="1"/>
              <a:t>Grado</a:t>
            </a:r>
            <a:r>
              <a:rPr lang="en-US" sz="2400" dirty="0"/>
              <a:t> </a:t>
            </a:r>
            <a:r>
              <a:rPr lang="en-US" sz="2400" dirty="0" err="1"/>
              <a:t>asociado</a:t>
            </a:r>
            <a:r>
              <a:rPr lang="en-US" sz="2400" dirty="0"/>
              <a:t>, o</a:t>
            </a:r>
          </a:p>
          <a:p>
            <a:pPr eaLnBrk="1" hangingPunct="1"/>
            <a:r>
              <a:rPr lang="en-US" sz="2400" dirty="0"/>
              <a:t>• </a:t>
            </a:r>
            <a:r>
              <a:rPr lang="en-US" sz="2400" dirty="0" err="1"/>
              <a:t>Aprovar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prueba</a:t>
            </a:r>
            <a:r>
              <a:rPr lang="en-US" sz="2400" dirty="0"/>
              <a:t> formal</a:t>
            </a:r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838200" y="3124200"/>
          <a:ext cx="2590800" cy="163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6" r:id="rId4" imgW="4051300" imgH="2552700" progId="">
                  <p:embed/>
                </p:oleObj>
              </mc:Choice>
              <mc:Fallback>
                <p:oleObj r:id="rId4" imgW="4051300" imgH="25527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24200"/>
                        <a:ext cx="2590800" cy="163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Derecho</a:t>
            </a:r>
            <a:r>
              <a:rPr lang="en-US" b="1" dirty="0"/>
              <a:t> a saber </a:t>
            </a:r>
            <a:r>
              <a:rPr lang="en-US" b="1" dirty="0" err="1"/>
              <a:t>las</a:t>
            </a:r>
            <a:r>
              <a:rPr lang="en-US" b="1" dirty="0"/>
              <a:t> </a:t>
            </a:r>
            <a:r>
              <a:rPr lang="en-US" b="1" dirty="0" err="1"/>
              <a:t>Cualificaciones</a:t>
            </a:r>
            <a:endParaRPr lang="en-US" b="1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696200" cy="36576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800" dirty="0" err="1"/>
              <a:t>Usted</a:t>
            </a:r>
            <a:r>
              <a:rPr lang="en-US" sz="2800" dirty="0"/>
              <a:t> </a:t>
            </a:r>
            <a:r>
              <a:rPr lang="en-US" sz="2800" dirty="0" err="1"/>
              <a:t>tiene</a:t>
            </a:r>
            <a:r>
              <a:rPr lang="en-US" sz="2800" dirty="0"/>
              <a:t> el </a:t>
            </a:r>
            <a:r>
              <a:rPr lang="en-US" sz="2800" dirty="0" err="1"/>
              <a:t>derecho</a:t>
            </a:r>
            <a:r>
              <a:rPr lang="en-US" sz="2800" dirty="0"/>
              <a:t> a </a:t>
            </a:r>
            <a:r>
              <a:rPr lang="en-US" sz="2800" dirty="0" err="1"/>
              <a:t>requerir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cualificaciones</a:t>
            </a:r>
            <a:r>
              <a:rPr lang="en-US" sz="2800" dirty="0"/>
              <a:t> del maestro de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hijo</a:t>
            </a:r>
            <a:r>
              <a:rPr lang="en-US" sz="2800" dirty="0"/>
              <a:t>(a) y de </a:t>
            </a:r>
            <a:r>
              <a:rPr lang="en-US" sz="2800" dirty="0" err="1"/>
              <a:t>cualquier</a:t>
            </a:r>
            <a:r>
              <a:rPr lang="en-US" sz="2800" dirty="0"/>
              <a:t> </a:t>
            </a:r>
            <a:r>
              <a:rPr lang="en-US" sz="2800" dirty="0" err="1"/>
              <a:t>paraprofesional</a:t>
            </a:r>
            <a:r>
              <a:rPr lang="en-US" sz="2800" dirty="0"/>
              <a:t> de </a:t>
            </a:r>
            <a:r>
              <a:rPr lang="en-US" sz="2800" dirty="0" err="1"/>
              <a:t>instrucción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trabaje</a:t>
            </a:r>
            <a:r>
              <a:rPr lang="en-US" sz="2800" dirty="0"/>
              <a:t> con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niño</a:t>
            </a:r>
            <a:r>
              <a:rPr lang="en-US" sz="2800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/>
              <a:t>Para saber </a:t>
            </a:r>
            <a:r>
              <a:rPr lang="en-US" sz="2800" dirty="0" err="1"/>
              <a:t>sobre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cualificaciones</a:t>
            </a:r>
            <a:r>
              <a:rPr lang="en-US" sz="2800" dirty="0"/>
              <a:t> del personal, </a:t>
            </a:r>
            <a:r>
              <a:rPr lang="en-US" sz="2800" dirty="0" err="1"/>
              <a:t>puede</a:t>
            </a:r>
            <a:r>
              <a:rPr lang="en-US" sz="2800" dirty="0"/>
              <a:t> </a:t>
            </a:r>
            <a:r>
              <a:rPr lang="en-US" sz="2800" dirty="0" err="1"/>
              <a:t>hacer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cita</a:t>
            </a:r>
            <a:r>
              <a:rPr lang="en-US" sz="2800" dirty="0"/>
              <a:t> con el principal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b="1" dirty="0"/>
              <a:t>Como </a:t>
            </a:r>
            <a:r>
              <a:rPr lang="en-US" b="1" dirty="0" err="1"/>
              <a:t>funciona</a:t>
            </a:r>
            <a:r>
              <a:rPr lang="en-US" b="1" dirty="0"/>
              <a:t> </a:t>
            </a:r>
            <a:r>
              <a:rPr lang="en-US" b="1" dirty="0" err="1"/>
              <a:t>Título</a:t>
            </a:r>
            <a:r>
              <a:rPr lang="en-US" b="1" dirty="0"/>
              <a:t> I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4038600" cy="38100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Char char="v"/>
            </a:pPr>
            <a:r>
              <a:rPr lang="en-US" sz="2000" dirty="0"/>
              <a:t>El </a:t>
            </a:r>
            <a:r>
              <a:rPr lang="en-US" sz="2000" dirty="0" err="1"/>
              <a:t>gobierno</a:t>
            </a:r>
            <a:r>
              <a:rPr lang="en-US" sz="2000" dirty="0"/>
              <a:t> federal </a:t>
            </a:r>
            <a:r>
              <a:rPr lang="en-US" sz="2000" dirty="0" err="1"/>
              <a:t>asigna</a:t>
            </a:r>
            <a:r>
              <a:rPr lang="en-US" sz="2000" dirty="0"/>
              <a:t> </a:t>
            </a:r>
            <a:r>
              <a:rPr lang="en-US" sz="2000" dirty="0" err="1"/>
              <a:t>fondos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Título</a:t>
            </a:r>
            <a:r>
              <a:rPr lang="en-US" sz="2000" dirty="0"/>
              <a:t> I a </a:t>
            </a:r>
            <a:r>
              <a:rPr lang="en-US" sz="2000" dirty="0" err="1"/>
              <a:t>todos</a:t>
            </a:r>
            <a:r>
              <a:rPr lang="en-US" sz="2000" dirty="0"/>
              <a:t> los </a:t>
            </a:r>
            <a:r>
              <a:rPr lang="en-US" sz="2000" dirty="0" err="1"/>
              <a:t>estados</a:t>
            </a:r>
            <a:r>
              <a:rPr lang="en-US" sz="2000" dirty="0"/>
              <a:t> </a:t>
            </a: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año</a:t>
            </a:r>
            <a:r>
              <a:rPr lang="en-US" sz="2000" dirty="0"/>
              <a:t>.</a:t>
            </a:r>
            <a:r>
              <a:rPr lang="en-US" sz="1800" dirty="0"/>
              <a:t> Para </a:t>
            </a:r>
            <a:r>
              <a:rPr lang="en-US" sz="1800" dirty="0" err="1"/>
              <a:t>recibir</a:t>
            </a:r>
            <a:r>
              <a:rPr lang="en-US" sz="1800" dirty="0"/>
              <a:t>  </a:t>
            </a:r>
            <a:r>
              <a:rPr lang="en-US" sz="1800" dirty="0" err="1"/>
              <a:t>estos</a:t>
            </a:r>
            <a:r>
              <a:rPr lang="en-US" sz="1800" dirty="0"/>
              <a:t> </a:t>
            </a:r>
            <a:r>
              <a:rPr lang="en-US" sz="1800" dirty="0" err="1"/>
              <a:t>fondos</a:t>
            </a:r>
            <a:r>
              <a:rPr lang="en-US" sz="1800" dirty="0"/>
              <a:t>, </a:t>
            </a:r>
            <a:r>
              <a:rPr lang="en-US" sz="1800" dirty="0" err="1"/>
              <a:t>cada</a:t>
            </a:r>
            <a:r>
              <a:rPr lang="en-US" sz="1800" dirty="0"/>
              <a:t> </a:t>
            </a:r>
            <a:r>
              <a:rPr lang="en-US" sz="1800" dirty="0" err="1"/>
              <a:t>estado</a:t>
            </a:r>
            <a:r>
              <a:rPr lang="en-US" sz="1800" dirty="0"/>
              <a:t> </a:t>
            </a:r>
            <a:r>
              <a:rPr lang="en-US" sz="1800" dirty="0" err="1"/>
              <a:t>debe</a:t>
            </a:r>
            <a:r>
              <a:rPr lang="en-US" sz="1800" dirty="0"/>
              <a:t> </a:t>
            </a:r>
            <a:r>
              <a:rPr lang="en-US" sz="1800" dirty="0" err="1"/>
              <a:t>someter</a:t>
            </a:r>
            <a:r>
              <a:rPr lang="en-US" sz="1800" dirty="0"/>
              <a:t> un plan </a:t>
            </a:r>
            <a:r>
              <a:rPr lang="en-US" sz="1800" dirty="0" err="1"/>
              <a:t>describiendo</a:t>
            </a:r>
            <a:r>
              <a:rPr lang="en-US" sz="1800" dirty="0"/>
              <a:t>:</a:t>
            </a:r>
          </a:p>
          <a:p>
            <a:pPr>
              <a:buClr>
                <a:schemeClr val="hlink"/>
              </a:buClr>
              <a:buSzPct val="45000"/>
              <a:buFont typeface="Monotype Sorts" charset="2"/>
              <a:buChar char=""/>
            </a:pPr>
            <a:r>
              <a:rPr lang="en-US" sz="1800" dirty="0" err="1"/>
              <a:t>Que</a:t>
            </a:r>
            <a:r>
              <a:rPr lang="en-US" sz="1800" dirty="0"/>
              <a:t> se </a:t>
            </a:r>
            <a:r>
              <a:rPr lang="en-US" sz="1800" dirty="0" err="1"/>
              <a:t>espera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los </a:t>
            </a:r>
            <a:r>
              <a:rPr lang="en-US" sz="1800" dirty="0" err="1"/>
              <a:t>niños</a:t>
            </a:r>
            <a:r>
              <a:rPr lang="en-US" sz="1800" dirty="0"/>
              <a:t> </a:t>
            </a:r>
            <a:r>
              <a:rPr lang="en-US" sz="1800" dirty="0" err="1"/>
              <a:t>sepan</a:t>
            </a:r>
            <a:r>
              <a:rPr lang="en-US" sz="1800" dirty="0"/>
              <a:t> y </a:t>
            </a:r>
            <a:r>
              <a:rPr lang="en-US" sz="1800" dirty="0" err="1"/>
              <a:t>puedan</a:t>
            </a:r>
            <a:r>
              <a:rPr lang="en-US" sz="1800" dirty="0"/>
              <a:t> </a:t>
            </a:r>
            <a:r>
              <a:rPr lang="en-US" sz="1800" dirty="0" err="1"/>
              <a:t>hacer</a:t>
            </a:r>
            <a:endParaRPr lang="en-US" sz="1800" dirty="0"/>
          </a:p>
          <a:p>
            <a:pPr>
              <a:buClr>
                <a:schemeClr val="hlink"/>
              </a:buClr>
              <a:buSzPct val="45000"/>
              <a:buFont typeface="Monotype Sorts" charset="2"/>
              <a:buChar char=""/>
            </a:pPr>
            <a:r>
              <a:rPr lang="en-US" sz="1800" dirty="0"/>
              <a:t>Los </a:t>
            </a:r>
            <a:r>
              <a:rPr lang="en-US" sz="1800" dirty="0" err="1"/>
              <a:t>estandares</a:t>
            </a:r>
            <a:r>
              <a:rPr lang="en-US" sz="1800" dirty="0"/>
              <a:t> de </a:t>
            </a:r>
            <a:r>
              <a:rPr lang="en-US" sz="1800" dirty="0" err="1"/>
              <a:t>desempeño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se </a:t>
            </a:r>
            <a:r>
              <a:rPr lang="en-US" sz="1800" dirty="0" err="1"/>
              <a:t>espera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los </a:t>
            </a:r>
            <a:r>
              <a:rPr lang="en-US" sz="1800" dirty="0" err="1"/>
              <a:t>niños</a:t>
            </a:r>
            <a:r>
              <a:rPr lang="en-US" sz="1800" dirty="0"/>
              <a:t> </a:t>
            </a:r>
            <a:r>
              <a:rPr lang="en-US" sz="1800" dirty="0" err="1"/>
              <a:t>puedan</a:t>
            </a:r>
            <a:r>
              <a:rPr lang="en-US" sz="1800" dirty="0"/>
              <a:t> </a:t>
            </a:r>
            <a:r>
              <a:rPr lang="en-US" sz="1800" dirty="0" err="1"/>
              <a:t>alcanzar</a:t>
            </a:r>
            <a:r>
              <a:rPr lang="en-US" sz="1800" dirty="0"/>
              <a:t>.</a:t>
            </a:r>
          </a:p>
          <a:p>
            <a:pPr>
              <a:buClr>
                <a:schemeClr val="hlink"/>
              </a:buClr>
              <a:buSzPct val="45000"/>
              <a:buFont typeface="Monotype Sorts" charset="2"/>
              <a:buChar char=""/>
            </a:pPr>
            <a:r>
              <a:rPr lang="en-US" sz="1800" dirty="0"/>
              <a:t>Forma de </a:t>
            </a:r>
            <a:r>
              <a:rPr lang="en-US" sz="1800" dirty="0" err="1"/>
              <a:t>medir</a:t>
            </a:r>
            <a:r>
              <a:rPr lang="en-US" sz="1800" dirty="0"/>
              <a:t> </a:t>
            </a:r>
            <a:r>
              <a:rPr lang="en-US" sz="1800" dirty="0" err="1"/>
              <a:t>progreso</a:t>
            </a:r>
            <a:r>
              <a:rPr lang="en-US" sz="1800" dirty="0"/>
              <a:t>.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956175" y="1676400"/>
            <a:ext cx="3019425" cy="17780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err="1"/>
              <a:t>Agencias</a:t>
            </a:r>
            <a:r>
              <a:rPr lang="en-US" sz="2000" dirty="0"/>
              <a:t> de </a:t>
            </a:r>
            <a:r>
              <a:rPr lang="en-US" sz="2000" dirty="0" err="1"/>
              <a:t>educación</a:t>
            </a:r>
            <a:r>
              <a:rPr lang="en-US" sz="2000" dirty="0"/>
              <a:t> </a:t>
            </a:r>
            <a:r>
              <a:rPr lang="en-US" sz="2000" dirty="0" err="1"/>
              <a:t>estatales</a:t>
            </a:r>
            <a:r>
              <a:rPr lang="en-US" sz="2000" dirty="0"/>
              <a:t> </a:t>
            </a:r>
            <a:r>
              <a:rPr lang="en-US" sz="2000" dirty="0" err="1"/>
              <a:t>envian</a:t>
            </a:r>
            <a:r>
              <a:rPr lang="en-US" sz="2000" dirty="0"/>
              <a:t> el </a:t>
            </a:r>
            <a:r>
              <a:rPr lang="en-US" sz="2000" dirty="0" err="1"/>
              <a:t>dinero</a:t>
            </a:r>
            <a:r>
              <a:rPr lang="en-US" sz="2000" dirty="0"/>
              <a:t> a los </a:t>
            </a:r>
            <a:r>
              <a:rPr lang="en-US" sz="2000" dirty="0" err="1"/>
              <a:t>distritos</a:t>
            </a:r>
            <a:r>
              <a:rPr lang="en-US" sz="2000" dirty="0"/>
              <a:t> </a:t>
            </a:r>
            <a:r>
              <a:rPr lang="en-US" sz="2000" dirty="0" err="1"/>
              <a:t>escolares</a:t>
            </a:r>
            <a:r>
              <a:rPr lang="en-US" sz="2000" dirty="0"/>
              <a:t> </a:t>
            </a:r>
            <a:r>
              <a:rPr lang="en-US" sz="2000" dirty="0" err="1"/>
              <a:t>basado</a:t>
            </a:r>
            <a:r>
              <a:rPr lang="en-US" sz="2000" dirty="0"/>
              <a:t> en el </a:t>
            </a:r>
            <a:r>
              <a:rPr lang="en-US" sz="2000" dirty="0" err="1"/>
              <a:t>numero</a:t>
            </a:r>
            <a:r>
              <a:rPr lang="en-US" sz="2000" dirty="0"/>
              <a:t> de </a:t>
            </a:r>
            <a:r>
              <a:rPr lang="en-US" sz="2000" dirty="0" err="1"/>
              <a:t>familias</a:t>
            </a:r>
            <a:r>
              <a:rPr lang="en-US" sz="2000" dirty="0"/>
              <a:t> con </a:t>
            </a:r>
            <a:r>
              <a:rPr lang="en-US" sz="2000" dirty="0" err="1"/>
              <a:t>bajo</a:t>
            </a:r>
            <a:r>
              <a:rPr lang="en-US" sz="2000" dirty="0"/>
              <a:t> </a:t>
            </a:r>
            <a:r>
              <a:rPr lang="en-US" sz="2000" dirty="0" err="1"/>
              <a:t>ingreso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953000" y="3810000"/>
            <a:ext cx="3502025" cy="2305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Los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distritos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escolares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locales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identifica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las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escuelas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elegibles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y le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provee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los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recursos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para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Título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I. En LLACS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recibimos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los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fondos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directamente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ofrecemos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los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recursos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directamente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para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Título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Derecho</a:t>
            </a:r>
            <a:r>
              <a:rPr lang="en-US" b="1" dirty="0"/>
              <a:t> a saber </a:t>
            </a:r>
            <a:br>
              <a:rPr lang="en-US" b="1" dirty="0"/>
            </a:br>
            <a:r>
              <a:rPr lang="en-US" b="1" dirty="0" err="1"/>
              <a:t>Carta</a:t>
            </a:r>
            <a:r>
              <a:rPr lang="en-US" b="1" dirty="0"/>
              <a:t> de </a:t>
            </a:r>
            <a:r>
              <a:rPr lang="en-US" b="1" dirty="0" err="1"/>
              <a:t>las</a:t>
            </a:r>
            <a:r>
              <a:rPr lang="en-US" b="1" dirty="0"/>
              <a:t> 4 </a:t>
            </a:r>
            <a:r>
              <a:rPr lang="en-US" b="1" dirty="0" err="1"/>
              <a:t>semanas</a:t>
            </a:r>
            <a:endParaRPr lang="en-US" b="1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</a:t>
            </a:r>
          </a:p>
          <a:p>
            <a:pPr>
              <a:buFontTx/>
              <a:buNone/>
            </a:pPr>
            <a:r>
              <a:rPr lang="en-US" dirty="0"/>
              <a:t>	Se le </a:t>
            </a:r>
            <a:r>
              <a:rPr lang="en-US" dirty="0" err="1"/>
              <a:t>notificará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hijo</a:t>
            </a:r>
            <a:r>
              <a:rPr lang="en-US" dirty="0"/>
              <a:t>(a) </a:t>
            </a:r>
            <a:r>
              <a:rPr lang="en-US" dirty="0" err="1"/>
              <a:t>tenga</a:t>
            </a:r>
            <a:r>
              <a:rPr lang="en-US" dirty="0"/>
              <a:t> un maestro </a:t>
            </a:r>
            <a:r>
              <a:rPr lang="en-US" dirty="0" err="1"/>
              <a:t>impartiendo</a:t>
            </a:r>
            <a:r>
              <a:rPr lang="en-US" dirty="0"/>
              <a:t> la </a:t>
            </a:r>
            <a:r>
              <a:rPr lang="en-US" dirty="0" err="1"/>
              <a:t>enseñanza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de 4 </a:t>
            </a:r>
            <a:r>
              <a:rPr lang="en-US" dirty="0" err="1"/>
              <a:t>semanas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no </a:t>
            </a:r>
            <a:r>
              <a:rPr lang="en-US" dirty="0" err="1"/>
              <a:t>esté</a:t>
            </a:r>
            <a:r>
              <a:rPr lang="en-US" dirty="0"/>
              <a:t> </a:t>
            </a:r>
            <a:r>
              <a:rPr lang="en-US" dirty="0" err="1"/>
              <a:t>altamente</a:t>
            </a:r>
            <a:r>
              <a:rPr lang="en-US" dirty="0"/>
              <a:t> </a:t>
            </a:r>
            <a:r>
              <a:rPr lang="en-US" dirty="0" err="1"/>
              <a:t>cualificado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 b="1" dirty="0"/>
              <a:t>Su </a:t>
            </a:r>
            <a:r>
              <a:rPr lang="en-US" b="1" dirty="0" err="1"/>
              <a:t>programa</a:t>
            </a:r>
            <a:r>
              <a:rPr lang="en-US" b="1" dirty="0"/>
              <a:t> de </a:t>
            </a:r>
            <a:r>
              <a:rPr lang="en-US" b="1" dirty="0" err="1"/>
              <a:t>Título</a:t>
            </a:r>
            <a:r>
              <a:rPr lang="en-US" b="1" dirty="0"/>
              <a:t> I le </a:t>
            </a:r>
            <a:r>
              <a:rPr lang="en-US" b="1" dirty="0" err="1"/>
              <a:t>necesita</a:t>
            </a:r>
            <a:r>
              <a:rPr lang="en-US" b="1" dirty="0"/>
              <a:t>!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11188" y="2211388"/>
            <a:ext cx="7769225" cy="15670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Aprenda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el </a:t>
            </a:r>
            <a:r>
              <a:rPr lang="en-US" sz="2400" dirty="0" err="1"/>
              <a:t>proma</a:t>
            </a:r>
            <a:r>
              <a:rPr lang="en-US" sz="2400" dirty="0"/>
              <a:t> </a:t>
            </a:r>
            <a:r>
              <a:rPr lang="en-US" sz="2400" dirty="0" err="1"/>
              <a:t>deTítulo</a:t>
            </a:r>
            <a:r>
              <a:rPr lang="en-US" sz="2400" dirty="0"/>
              <a:t> </a:t>
            </a:r>
            <a:r>
              <a:rPr lang="en-US" sz="2400" b="1" dirty="0"/>
              <a:t>I</a:t>
            </a:r>
            <a:r>
              <a:rPr lang="en-US" sz="2400" dirty="0"/>
              <a:t>.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Char char="v"/>
            </a:pPr>
            <a:r>
              <a:rPr lang="en-US" sz="2400" dirty="0"/>
              <a:t>  Tome </a:t>
            </a:r>
            <a:r>
              <a:rPr lang="en-US" sz="2400" dirty="0" err="1"/>
              <a:t>ventaja</a:t>
            </a:r>
            <a:r>
              <a:rPr lang="en-US" sz="2400" dirty="0"/>
              <a:t> de lo </a:t>
            </a:r>
            <a:r>
              <a:rPr lang="en-US" sz="2400" dirty="0" err="1"/>
              <a:t>ofrece</a:t>
            </a:r>
            <a:r>
              <a:rPr lang="en-US" sz="2400" dirty="0"/>
              <a:t>.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Envuélvase</a:t>
            </a:r>
            <a:r>
              <a:rPr lang="en-US" sz="2400" dirty="0"/>
              <a:t> en la </a:t>
            </a:r>
            <a:r>
              <a:rPr lang="en-US" sz="2400" dirty="0" err="1"/>
              <a:t>educación</a:t>
            </a:r>
            <a:r>
              <a:rPr lang="en-US" sz="2400" dirty="0"/>
              <a:t> de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hijo</a:t>
            </a:r>
            <a:r>
              <a:rPr lang="en-US" sz="2400" dirty="0"/>
              <a:t>(a)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990600" y="4343400"/>
            <a:ext cx="7007225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Usted</a:t>
            </a:r>
            <a:r>
              <a:rPr lang="en-US" sz="2400" dirty="0"/>
              <a:t>,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hijo</a:t>
            </a:r>
            <a:r>
              <a:rPr lang="en-US" sz="2400" dirty="0"/>
              <a:t>(a) y LLACS </a:t>
            </a:r>
            <a:r>
              <a:rPr lang="en-US" sz="2400" dirty="0" err="1"/>
              <a:t>pueden</a:t>
            </a:r>
            <a:r>
              <a:rPr lang="en-US" sz="2400" dirty="0"/>
              <a:t> ser un </a:t>
            </a:r>
            <a:r>
              <a:rPr lang="en-US" sz="2400" dirty="0" err="1"/>
              <a:t>equipo</a:t>
            </a:r>
            <a:r>
              <a:rPr lang="en-US" sz="2400" dirty="0"/>
              <a:t> </a:t>
            </a:r>
            <a:r>
              <a:rPr lang="en-US" sz="2400" dirty="0" err="1"/>
              <a:t>ganador</a:t>
            </a:r>
            <a:r>
              <a:rPr lang="en-US" sz="2400" dirty="0"/>
              <a:t>!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3152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 err="1"/>
              <a:t>Título</a:t>
            </a:r>
            <a:r>
              <a:rPr lang="en-US" sz="2400" dirty="0"/>
              <a:t> I le </a:t>
            </a:r>
            <a:r>
              <a:rPr lang="en-US" sz="2400" dirty="0" err="1"/>
              <a:t>otorga</a:t>
            </a:r>
            <a:r>
              <a:rPr lang="en-US" sz="2400" dirty="0"/>
              <a:t>  a los </a:t>
            </a:r>
            <a:r>
              <a:rPr lang="en-US" sz="2400" dirty="0" err="1"/>
              <a:t>distritos</a:t>
            </a:r>
            <a:r>
              <a:rPr lang="en-US" sz="2400" dirty="0"/>
              <a:t> </a:t>
            </a:r>
            <a:r>
              <a:rPr lang="en-US" sz="2400" dirty="0" err="1"/>
              <a:t>escolares</a:t>
            </a:r>
            <a:r>
              <a:rPr lang="en-US" sz="2400" dirty="0"/>
              <a:t> locales la </a:t>
            </a:r>
            <a:r>
              <a:rPr lang="en-US" sz="2400" dirty="0" err="1"/>
              <a:t>alternativa</a:t>
            </a:r>
            <a:r>
              <a:rPr lang="en-US" sz="2400" dirty="0"/>
              <a:t> de </a:t>
            </a:r>
            <a:r>
              <a:rPr lang="en-US" sz="2400" dirty="0" err="1"/>
              <a:t>tomar</a:t>
            </a:r>
            <a:r>
              <a:rPr lang="en-US" sz="2400" dirty="0"/>
              <a:t> </a:t>
            </a:r>
            <a:r>
              <a:rPr lang="en-US" sz="2400" dirty="0" err="1"/>
              <a:t>decisiones</a:t>
            </a:r>
            <a:r>
              <a:rPr lang="en-US" sz="2400" dirty="0"/>
              <a:t> en </a:t>
            </a:r>
            <a:r>
              <a:rPr lang="en-US" sz="2400" dirty="0" err="1"/>
              <a:t>cuanto</a:t>
            </a:r>
            <a:r>
              <a:rPr lang="en-US" sz="2400" dirty="0"/>
              <a:t> a </a:t>
            </a:r>
            <a:r>
              <a:rPr lang="en-US" sz="2400" dirty="0" err="1"/>
              <a:t>situaciones</a:t>
            </a:r>
            <a:r>
              <a:rPr lang="en-US" sz="2400" dirty="0"/>
              <a:t> </a:t>
            </a:r>
            <a:r>
              <a:rPr lang="en-US" sz="2400" dirty="0" err="1"/>
              <a:t>básicas</a:t>
            </a:r>
            <a:r>
              <a:rPr lang="en-US" sz="2400" dirty="0"/>
              <a:t> del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ejemplo</a:t>
            </a:r>
            <a:r>
              <a:rPr lang="en-US" sz="2400" dirty="0"/>
              <a:t> los </a:t>
            </a:r>
            <a:r>
              <a:rPr lang="en-US" sz="2400" dirty="0" err="1"/>
              <a:t>grados</a:t>
            </a:r>
            <a:r>
              <a:rPr lang="en-US" sz="2400" dirty="0"/>
              <a:t> a </a:t>
            </a:r>
            <a:r>
              <a:rPr lang="en-US" sz="2400" dirty="0" err="1"/>
              <a:t>servir</a:t>
            </a:r>
            <a:r>
              <a:rPr lang="en-US" sz="2400" dirty="0"/>
              <a:t>, </a:t>
            </a:r>
            <a:r>
              <a:rPr lang="en-US" sz="2400" dirty="0" err="1"/>
              <a:t>tecnicas</a:t>
            </a:r>
            <a:r>
              <a:rPr lang="en-US" sz="2400" dirty="0"/>
              <a:t> de </a:t>
            </a:r>
            <a:r>
              <a:rPr lang="en-US" sz="2400" dirty="0" err="1"/>
              <a:t>instrucción</a:t>
            </a:r>
            <a:r>
              <a:rPr lang="en-US" sz="2400" dirty="0"/>
              <a:t>  a ser </a:t>
            </a:r>
            <a:r>
              <a:rPr lang="en-US" sz="2400" dirty="0" err="1"/>
              <a:t>implementadas</a:t>
            </a:r>
            <a:r>
              <a:rPr lang="en-US" sz="2400" dirty="0"/>
              <a:t> en los </a:t>
            </a:r>
            <a:r>
              <a:rPr lang="en-US" sz="2400" dirty="0" err="1"/>
              <a:t>distritos</a:t>
            </a:r>
            <a:r>
              <a:rPr lang="en-US" sz="2400" dirty="0"/>
              <a:t> </a:t>
            </a:r>
            <a:r>
              <a:rPr lang="en-US" sz="2400" dirty="0" err="1"/>
              <a:t>escolares</a:t>
            </a:r>
            <a:r>
              <a:rPr lang="en-US" sz="2400" dirty="0"/>
              <a:t> o </a:t>
            </a:r>
            <a:r>
              <a:rPr lang="en-US" sz="2400" dirty="0" err="1"/>
              <a:t>escuelas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el LLACS.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/>
              <a:t>La </a:t>
            </a:r>
            <a:r>
              <a:rPr lang="en-US" sz="2400" dirty="0" err="1"/>
              <a:t>escuela</a:t>
            </a:r>
            <a:r>
              <a:rPr lang="en-US" sz="2400" dirty="0"/>
              <a:t>  con la </a:t>
            </a:r>
            <a:r>
              <a:rPr lang="en-US" sz="2400" dirty="0" err="1"/>
              <a:t>guía</a:t>
            </a:r>
            <a:r>
              <a:rPr lang="en-US" sz="2400" dirty="0"/>
              <a:t> de NCLB (</a:t>
            </a:r>
            <a:r>
              <a:rPr lang="en-US" sz="2400" dirty="0" err="1"/>
              <a:t>ningun</a:t>
            </a:r>
            <a:r>
              <a:rPr lang="en-US" sz="2400" dirty="0"/>
              <a:t> </a:t>
            </a:r>
            <a:r>
              <a:rPr lang="en-US" sz="2400" dirty="0" err="1"/>
              <a:t>niño</a:t>
            </a:r>
            <a:r>
              <a:rPr lang="en-US" sz="2400" dirty="0"/>
              <a:t> </a:t>
            </a:r>
            <a:r>
              <a:rPr lang="en-US" sz="2400" dirty="0" err="1"/>
              <a:t>dejado</a:t>
            </a:r>
            <a:r>
              <a:rPr lang="en-US" sz="2400" dirty="0"/>
              <a:t> </a:t>
            </a:r>
            <a:r>
              <a:rPr lang="en-US" sz="2400" dirty="0" err="1"/>
              <a:t>atrás</a:t>
            </a:r>
            <a:r>
              <a:rPr lang="en-US" sz="2400" dirty="0"/>
              <a:t>), decide </a:t>
            </a:r>
            <a:r>
              <a:rPr lang="en-US" sz="2400" dirty="0" err="1"/>
              <a:t>cúal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la </a:t>
            </a:r>
            <a:r>
              <a:rPr lang="en-US" sz="2400" dirty="0" err="1"/>
              <a:t>mejor</a:t>
            </a:r>
            <a:r>
              <a:rPr lang="en-US" sz="2400" dirty="0"/>
              <a:t> forma de </a:t>
            </a:r>
            <a:r>
              <a:rPr lang="en-US" sz="2400" dirty="0" err="1"/>
              <a:t>utilizar</a:t>
            </a:r>
            <a:r>
              <a:rPr lang="en-US" sz="2400" dirty="0"/>
              <a:t> el </a:t>
            </a:r>
            <a:r>
              <a:rPr lang="en-US" sz="2400" dirty="0" err="1"/>
              <a:t>dinero</a:t>
            </a:r>
            <a:r>
              <a:rPr lang="en-US" sz="2400" dirty="0"/>
              <a:t> de </a:t>
            </a:r>
            <a:r>
              <a:rPr lang="en-US" sz="2400" dirty="0" err="1"/>
              <a:t>Título</a:t>
            </a:r>
            <a:r>
              <a:rPr lang="en-US" sz="2400" dirty="0"/>
              <a:t> 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04800"/>
            <a:ext cx="3810000" cy="36576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/>
              <a:t>El </a:t>
            </a:r>
            <a:r>
              <a:rPr lang="en-US" sz="2000" b="1" dirty="0" err="1"/>
              <a:t>programa</a:t>
            </a:r>
            <a:r>
              <a:rPr lang="en-US" sz="2000" b="1" dirty="0"/>
              <a:t> de </a:t>
            </a:r>
            <a:r>
              <a:rPr lang="en-US" sz="2000" b="1" dirty="0" err="1"/>
              <a:t>Título</a:t>
            </a:r>
            <a:r>
              <a:rPr lang="en-US" sz="2000" b="1" dirty="0"/>
              <a:t> I </a:t>
            </a:r>
            <a:r>
              <a:rPr lang="en-US" sz="2000" b="1" dirty="0" err="1"/>
              <a:t>necesita</a:t>
            </a:r>
            <a:r>
              <a:rPr lang="en-US" sz="2000" b="1" dirty="0"/>
              <a:t> </a:t>
            </a:r>
            <a:r>
              <a:rPr lang="en-US" sz="2000" b="1" dirty="0" err="1"/>
              <a:t>su</a:t>
            </a:r>
            <a:r>
              <a:rPr lang="en-US" sz="2000" b="1" dirty="0"/>
              <a:t> </a:t>
            </a:r>
            <a:r>
              <a:rPr lang="en-US" sz="2000" b="1" dirty="0" err="1"/>
              <a:t>ayuda</a:t>
            </a:r>
            <a:r>
              <a:rPr lang="en-US" sz="2000" b="1" dirty="0"/>
              <a:t> </a:t>
            </a:r>
            <a:r>
              <a:rPr lang="en-US" sz="2000" b="1" dirty="0" err="1"/>
              <a:t>para</a:t>
            </a:r>
            <a:r>
              <a:rPr lang="en-US" sz="2000" b="1" dirty="0"/>
              <a:t>:</a:t>
            </a:r>
          </a:p>
          <a:p>
            <a:pPr>
              <a:lnSpc>
                <a:spcPct val="90000"/>
              </a:lnSpc>
              <a:buClr>
                <a:schemeClr val="hlink"/>
              </a:buClr>
              <a:buSzPct val="50000"/>
              <a:buFont typeface="Monotype Sorts" charset="2"/>
              <a:buChar char=""/>
            </a:pPr>
            <a:r>
              <a:rPr lang="en-US" sz="2000" dirty="0" err="1"/>
              <a:t>Determinar</a:t>
            </a:r>
            <a:r>
              <a:rPr lang="en-US" sz="2000" dirty="0"/>
              <a:t> </a:t>
            </a:r>
            <a:r>
              <a:rPr lang="en-US" sz="2000" dirty="0" err="1"/>
              <a:t>las</a:t>
            </a:r>
            <a:r>
              <a:rPr lang="en-US" sz="2000" dirty="0"/>
              <a:t> </a:t>
            </a:r>
            <a:r>
              <a:rPr lang="en-US" sz="2000" dirty="0" err="1"/>
              <a:t>metas</a:t>
            </a:r>
            <a:r>
              <a:rPr lang="en-US" sz="2000" dirty="0"/>
              <a:t> del </a:t>
            </a:r>
            <a:r>
              <a:rPr lang="en-US" sz="2000" dirty="0" err="1"/>
              <a:t>programa</a:t>
            </a:r>
            <a:endParaRPr lang="en-US" sz="2000" dirty="0"/>
          </a:p>
          <a:p>
            <a:pPr>
              <a:lnSpc>
                <a:spcPct val="90000"/>
              </a:lnSpc>
              <a:buClr>
                <a:schemeClr val="hlink"/>
              </a:buClr>
              <a:buSzPct val="50000"/>
              <a:buFont typeface="Monotype Sorts" charset="2"/>
              <a:buChar char=""/>
            </a:pPr>
            <a:r>
              <a:rPr lang="en-US" sz="2000" dirty="0" err="1"/>
              <a:t>Planificación</a:t>
            </a:r>
            <a:r>
              <a:rPr lang="en-US" sz="2000" dirty="0"/>
              <a:t> y </a:t>
            </a:r>
            <a:r>
              <a:rPr lang="en-US" sz="2000" dirty="0" err="1"/>
              <a:t>establecimiento</a:t>
            </a:r>
            <a:r>
              <a:rPr lang="en-US" sz="2000" dirty="0"/>
              <a:t> de </a:t>
            </a:r>
            <a:r>
              <a:rPr lang="en-US" sz="2000" dirty="0" err="1"/>
              <a:t>programas</a:t>
            </a:r>
            <a:endParaRPr lang="en-US" sz="2000" dirty="0"/>
          </a:p>
          <a:p>
            <a:pPr>
              <a:lnSpc>
                <a:spcPct val="90000"/>
              </a:lnSpc>
              <a:buClr>
                <a:schemeClr val="hlink"/>
              </a:buClr>
              <a:buSzPct val="50000"/>
              <a:buFont typeface="Monotype Sorts" charset="2"/>
              <a:buChar char=""/>
            </a:pPr>
            <a:r>
              <a:rPr lang="en-US" sz="2000" dirty="0" err="1"/>
              <a:t>Evaluación</a:t>
            </a:r>
            <a:r>
              <a:rPr lang="en-US" sz="2000" dirty="0"/>
              <a:t> de </a:t>
            </a:r>
            <a:r>
              <a:rPr lang="en-US" sz="2000" dirty="0" err="1"/>
              <a:t>programas</a:t>
            </a:r>
            <a:endParaRPr lang="en-US" sz="2000" dirty="0"/>
          </a:p>
          <a:p>
            <a:pPr>
              <a:lnSpc>
                <a:spcPct val="90000"/>
              </a:lnSpc>
              <a:buClr>
                <a:schemeClr val="hlink"/>
              </a:buClr>
              <a:buSzPct val="50000"/>
              <a:buFont typeface="Monotype Sorts" charset="2"/>
              <a:buChar char=""/>
            </a:pPr>
            <a:r>
              <a:rPr lang="en-US" sz="2000" dirty="0" err="1"/>
              <a:t>Que</a:t>
            </a:r>
            <a:r>
              <a:rPr lang="en-US" sz="2000" dirty="0"/>
              <a:t> </a:t>
            </a:r>
            <a:r>
              <a:rPr lang="en-US" sz="2000" dirty="0" err="1"/>
              <a:t>trabaje</a:t>
            </a:r>
            <a:r>
              <a:rPr lang="en-US" sz="2000" dirty="0"/>
              <a:t> con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niño</a:t>
            </a:r>
            <a:r>
              <a:rPr lang="en-US" sz="2000" dirty="0"/>
              <a:t> en la casa y en la </a:t>
            </a:r>
            <a:r>
              <a:rPr lang="en-US" sz="2000" dirty="0" err="1"/>
              <a:t>escuela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/>
              <a:t>asistente</a:t>
            </a:r>
            <a:r>
              <a:rPr lang="en-US" sz="2000" dirty="0"/>
              <a:t> de maestro o </a:t>
            </a:r>
            <a:r>
              <a:rPr lang="en-US" sz="2000" dirty="0" err="1"/>
              <a:t>voluntario</a:t>
            </a:r>
            <a:r>
              <a:rPr lang="en-US" sz="2000" dirty="0"/>
              <a:t>.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381000"/>
            <a:ext cx="4267200" cy="39624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b="1" dirty="0"/>
              <a:t>La </a:t>
            </a:r>
            <a:r>
              <a:rPr lang="en-US" sz="2000" b="1" dirty="0" err="1"/>
              <a:t>reunión</a:t>
            </a:r>
            <a:r>
              <a:rPr lang="en-US" sz="2000" b="1" dirty="0"/>
              <a:t> annual de </a:t>
            </a:r>
            <a:r>
              <a:rPr lang="en-US" sz="2000" b="1" dirty="0" err="1"/>
              <a:t>Titulo</a:t>
            </a:r>
            <a:r>
              <a:rPr lang="en-US" sz="2000" b="1" dirty="0"/>
              <a:t> I </a:t>
            </a:r>
            <a:r>
              <a:rPr lang="en-US" sz="2000" b="1" dirty="0" err="1"/>
              <a:t>es</a:t>
            </a:r>
            <a:r>
              <a:rPr lang="en-US" sz="2000" b="1" dirty="0"/>
              <a:t> el </a:t>
            </a:r>
            <a:r>
              <a:rPr lang="en-US" sz="2000" b="1" dirty="0" err="1"/>
              <a:t>punto</a:t>
            </a:r>
            <a:r>
              <a:rPr lang="en-US" sz="2000" b="1" dirty="0"/>
              <a:t> </a:t>
            </a:r>
            <a:r>
              <a:rPr lang="en-US" sz="2000" b="1" dirty="0" err="1"/>
              <a:t>para</a:t>
            </a:r>
            <a:r>
              <a:rPr lang="en-US" sz="2000" b="1" dirty="0"/>
              <a:t> </a:t>
            </a:r>
            <a:r>
              <a:rPr lang="en-US" sz="2000" b="1" dirty="0" err="1"/>
              <a:t>comenzar</a:t>
            </a:r>
            <a:r>
              <a:rPr lang="en-US" sz="2000" b="1" dirty="0"/>
              <a:t>!</a:t>
            </a:r>
          </a:p>
          <a:p>
            <a:pPr>
              <a:lnSpc>
                <a:spcPct val="80000"/>
              </a:lnSpc>
              <a:buClr>
                <a:srgbClr val="00CC00"/>
              </a:buClr>
              <a:buSzPct val="48000"/>
              <a:buFont typeface="Symbol" pitchFamily="18" charset="2"/>
              <a:buNone/>
            </a:pPr>
            <a:r>
              <a:rPr lang="en-US" sz="2000" dirty="0"/>
              <a:t> Es el </a:t>
            </a:r>
            <a:r>
              <a:rPr lang="en-US" sz="2000" dirty="0" err="1"/>
              <a:t>mejor</a:t>
            </a:r>
            <a:r>
              <a:rPr lang="en-US" sz="2000" dirty="0"/>
              <a:t> </a:t>
            </a:r>
            <a:r>
              <a:rPr lang="en-US" sz="2000" dirty="0" err="1"/>
              <a:t>momento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: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50000"/>
              <a:buFont typeface="Monotype Sorts" charset="2"/>
              <a:buChar char=""/>
            </a:pPr>
            <a:r>
              <a:rPr lang="en-US" sz="2000" dirty="0" err="1"/>
              <a:t>Aprender</a:t>
            </a:r>
            <a:r>
              <a:rPr lang="en-US" sz="2000" dirty="0"/>
              <a:t> </a:t>
            </a:r>
            <a:r>
              <a:rPr lang="en-US" sz="2000" dirty="0" err="1"/>
              <a:t>más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</a:t>
            </a:r>
            <a:r>
              <a:rPr lang="en-US" sz="2000" dirty="0" err="1"/>
              <a:t>Título</a:t>
            </a:r>
            <a:r>
              <a:rPr lang="en-US" sz="2000" dirty="0"/>
              <a:t> I 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50000"/>
              <a:buFont typeface="Monotype Sorts" charset="2"/>
              <a:buChar char=""/>
            </a:pPr>
            <a:r>
              <a:rPr lang="en-US" sz="2000" dirty="0" err="1"/>
              <a:t>Aprender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</a:t>
            </a:r>
            <a:r>
              <a:rPr lang="en-US" sz="2000" dirty="0" err="1"/>
              <a:t>sus</a:t>
            </a:r>
            <a:r>
              <a:rPr lang="en-US" sz="2000" dirty="0"/>
              <a:t> </a:t>
            </a:r>
            <a:r>
              <a:rPr lang="en-US" sz="2000" dirty="0" err="1"/>
              <a:t>derechos</a:t>
            </a:r>
            <a:r>
              <a:rPr lang="en-US" sz="2000" dirty="0"/>
              <a:t> y </a:t>
            </a:r>
            <a:r>
              <a:rPr lang="en-US" sz="2000" dirty="0" err="1"/>
              <a:t>responsabilidades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 padre con </a:t>
            </a:r>
            <a:r>
              <a:rPr lang="en-US" sz="2000" dirty="0" err="1"/>
              <a:t>servicios</a:t>
            </a:r>
            <a:r>
              <a:rPr lang="en-US" sz="2000" dirty="0"/>
              <a:t> de </a:t>
            </a:r>
            <a:r>
              <a:rPr lang="en-US" sz="2000" dirty="0" err="1"/>
              <a:t>Título</a:t>
            </a:r>
            <a:r>
              <a:rPr lang="en-US" sz="2000" dirty="0"/>
              <a:t> I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50000"/>
              <a:buFont typeface="Monotype Sorts" charset="2"/>
              <a:buChar char=""/>
            </a:pPr>
            <a:r>
              <a:rPr lang="en-US" sz="2000" dirty="0" err="1"/>
              <a:t>Talleres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desarrollar</a:t>
            </a:r>
            <a:r>
              <a:rPr lang="en-US" sz="2000" dirty="0"/>
              <a:t> </a:t>
            </a:r>
            <a:r>
              <a:rPr lang="en-US" sz="2000" dirty="0" err="1"/>
              <a:t>destrezas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 padres.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50000"/>
              <a:buFont typeface="Monotype Sorts" charset="2"/>
              <a:buChar char=""/>
            </a:pPr>
            <a:r>
              <a:rPr lang="en-US" sz="2000" dirty="0" err="1"/>
              <a:t>Relacionarce</a:t>
            </a:r>
            <a:r>
              <a:rPr lang="en-US" sz="2000" dirty="0"/>
              <a:t> y </a:t>
            </a:r>
            <a:r>
              <a:rPr lang="en-US" sz="2000" dirty="0" err="1"/>
              <a:t>conocer</a:t>
            </a:r>
            <a:r>
              <a:rPr lang="en-US" sz="2000" dirty="0"/>
              <a:t> </a:t>
            </a:r>
            <a:r>
              <a:rPr lang="en-US" sz="2000" dirty="0" err="1"/>
              <a:t>otros</a:t>
            </a:r>
            <a:r>
              <a:rPr lang="en-US" sz="2000" dirty="0"/>
              <a:t> padres y maestros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Pct val="50000"/>
              <a:buFont typeface="Monotype Sorts" charset="2"/>
              <a:buChar char=""/>
            </a:pPr>
            <a:r>
              <a:rPr lang="en-US" sz="2000" dirty="0" err="1"/>
              <a:t>Comenzar</a:t>
            </a:r>
            <a:r>
              <a:rPr lang="en-US" sz="2000" dirty="0"/>
              <a:t> el </a:t>
            </a:r>
            <a:r>
              <a:rPr lang="en-US" sz="2000" dirty="0" err="1"/>
              <a:t>proceso</a:t>
            </a:r>
            <a:r>
              <a:rPr lang="en-US" sz="2000" dirty="0"/>
              <a:t> de </a:t>
            </a:r>
            <a:r>
              <a:rPr lang="en-US" sz="2000" dirty="0" err="1"/>
              <a:t>comunicación</a:t>
            </a:r>
            <a:r>
              <a:rPr lang="en-US" sz="2000" dirty="0"/>
              <a:t> y </a:t>
            </a:r>
            <a:r>
              <a:rPr lang="en-US" sz="2000" dirty="0" err="1"/>
              <a:t>cooperación</a:t>
            </a:r>
            <a:r>
              <a:rPr lang="en-US" sz="2000" dirty="0"/>
              <a:t> entre los padres y la </a:t>
            </a:r>
            <a:r>
              <a:rPr lang="en-US" sz="2000" dirty="0" err="1"/>
              <a:t>escuela</a:t>
            </a:r>
            <a:r>
              <a:rPr lang="en-US" sz="2000" dirty="0"/>
              <a:t>.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28600" y="3505200"/>
            <a:ext cx="4191000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endParaRPr lang="en-US" sz="2000" b="1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chemeClr val="hlink"/>
                </a:solidFill>
              </a:rPr>
              <a:t>Convenio</a:t>
            </a:r>
            <a:r>
              <a:rPr lang="en-US" sz="2000" b="1" dirty="0">
                <a:solidFill>
                  <a:schemeClr val="hlink"/>
                </a:solidFill>
              </a:rPr>
              <a:t> de Padres y Maestros</a:t>
            </a:r>
            <a:endParaRPr lang="en-US" sz="2000" b="1" dirty="0"/>
          </a:p>
          <a:p>
            <a:pPr>
              <a:spcBef>
                <a:spcPct val="50000"/>
              </a:spcBef>
            </a:pPr>
            <a:r>
              <a:rPr lang="en-US" sz="2000" dirty="0" err="1"/>
              <a:t>Establece</a:t>
            </a:r>
            <a:r>
              <a:rPr lang="en-US" sz="2000" dirty="0"/>
              <a:t> </a:t>
            </a:r>
            <a:r>
              <a:rPr lang="en-US" sz="2000" dirty="0" err="1"/>
              <a:t>las</a:t>
            </a:r>
            <a:r>
              <a:rPr lang="en-US" sz="2000" dirty="0"/>
              <a:t> </a:t>
            </a:r>
            <a:r>
              <a:rPr lang="en-US" sz="2000" dirty="0" err="1"/>
              <a:t>metas</a:t>
            </a:r>
            <a:r>
              <a:rPr lang="en-US" sz="2000" dirty="0"/>
              <a:t> y </a:t>
            </a:r>
            <a:r>
              <a:rPr lang="en-US" sz="2000" dirty="0" err="1"/>
              <a:t>responsabilidades</a:t>
            </a:r>
            <a:r>
              <a:rPr lang="en-US" sz="2000" dirty="0"/>
              <a:t> </a:t>
            </a:r>
            <a:r>
              <a:rPr lang="en-US" sz="2000" dirty="0" err="1"/>
              <a:t>tanto</a:t>
            </a:r>
            <a:r>
              <a:rPr lang="en-US" sz="2000" dirty="0"/>
              <a:t> de los padres </a:t>
            </a:r>
            <a:r>
              <a:rPr lang="en-US" sz="2000" dirty="0" err="1"/>
              <a:t>como</a:t>
            </a:r>
            <a:r>
              <a:rPr lang="en-US" sz="2000" dirty="0"/>
              <a:t> de los maestros.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4343400" y="4191000"/>
            <a:ext cx="4495800" cy="17825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chemeClr val="hlink"/>
                </a:solidFill>
              </a:rPr>
              <a:t>Póliza</a:t>
            </a:r>
            <a:r>
              <a:rPr lang="en-US" sz="2000" b="1" dirty="0">
                <a:solidFill>
                  <a:schemeClr val="hlink"/>
                </a:solidFill>
              </a:rPr>
              <a:t> de </a:t>
            </a:r>
            <a:r>
              <a:rPr lang="en-US" sz="2000" b="1" dirty="0" err="1">
                <a:solidFill>
                  <a:schemeClr val="hlink"/>
                </a:solidFill>
              </a:rPr>
              <a:t>Envolvimiento</a:t>
            </a:r>
            <a:r>
              <a:rPr lang="en-US" sz="2000" b="1" dirty="0">
                <a:solidFill>
                  <a:schemeClr val="hlink"/>
                </a:solidFill>
              </a:rPr>
              <a:t>/</a:t>
            </a:r>
            <a:r>
              <a:rPr lang="en-US" sz="2000" b="1" dirty="0" err="1">
                <a:solidFill>
                  <a:schemeClr val="hlink"/>
                </a:solidFill>
              </a:rPr>
              <a:t>Comprometimiento</a:t>
            </a:r>
            <a:endParaRPr lang="en-US" sz="2000" b="1" dirty="0"/>
          </a:p>
          <a:p>
            <a:pPr>
              <a:spcBef>
                <a:spcPct val="50000"/>
              </a:spcBef>
            </a:pPr>
            <a:r>
              <a:rPr lang="en-US" sz="2000" dirty="0" err="1"/>
              <a:t>Ayuda</a:t>
            </a:r>
            <a:r>
              <a:rPr lang="en-US" sz="2000" dirty="0"/>
              <a:t> a los padres a </a:t>
            </a:r>
            <a:r>
              <a:rPr lang="en-US" sz="2000" dirty="0" err="1"/>
              <a:t>entender</a:t>
            </a:r>
            <a:r>
              <a:rPr lang="en-US" sz="2000" dirty="0"/>
              <a:t> y a ser parte de los </a:t>
            </a:r>
            <a:r>
              <a:rPr lang="en-US" sz="2000" dirty="0" err="1"/>
              <a:t>esfuerzos</a:t>
            </a:r>
            <a:r>
              <a:rPr lang="en-US" sz="2000" dirty="0"/>
              <a:t> de la </a:t>
            </a:r>
            <a:r>
              <a:rPr lang="en-US" sz="2000" dirty="0" err="1"/>
              <a:t>escuela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2000" cy="1905000"/>
          </a:xfrm>
        </p:spPr>
        <p:txBody>
          <a:bodyPr/>
          <a:lstStyle/>
          <a:p>
            <a:r>
              <a:rPr lang="en-US" sz="3200" b="1" dirty="0"/>
              <a:t>LLACS </a:t>
            </a:r>
            <a:br>
              <a:rPr lang="en-US" sz="3200" b="1" dirty="0"/>
            </a:br>
            <a:r>
              <a:rPr lang="en-US" sz="3200" b="1" dirty="0" err="1"/>
              <a:t>Póliza</a:t>
            </a:r>
            <a:r>
              <a:rPr lang="en-US" sz="3200" b="1" dirty="0"/>
              <a:t> de </a:t>
            </a:r>
            <a:r>
              <a:rPr lang="en-US" sz="3200" b="1" dirty="0" err="1"/>
              <a:t>Envolvimiento</a:t>
            </a:r>
            <a:r>
              <a:rPr lang="en-US" sz="3200" b="1" dirty="0"/>
              <a:t>/</a:t>
            </a:r>
            <a:r>
              <a:rPr lang="en-US" sz="3200" b="1" dirty="0" err="1"/>
              <a:t>Comprometimiento</a:t>
            </a:r>
            <a:r>
              <a:rPr lang="en-US" sz="3200" b="1" dirty="0"/>
              <a:t> de la </a:t>
            </a:r>
            <a:r>
              <a:rPr lang="en-US" sz="3200" b="1" dirty="0" err="1"/>
              <a:t>Familia</a:t>
            </a:r>
            <a:endParaRPr lang="en-US" sz="3200" b="1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362200"/>
            <a:ext cx="7696200" cy="3657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/>
              <a:t>LLACS </a:t>
            </a:r>
            <a:r>
              <a:rPr lang="en-US" sz="2400" dirty="0" err="1"/>
              <a:t>tiene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póliza</a:t>
            </a:r>
            <a:r>
              <a:rPr lang="en-US" sz="2400" dirty="0"/>
              <a:t> de </a:t>
            </a:r>
            <a:r>
              <a:rPr lang="en-US" sz="2400" dirty="0" err="1"/>
              <a:t>envolvimiento</a:t>
            </a:r>
            <a:r>
              <a:rPr lang="en-US" sz="2400" dirty="0"/>
              <a:t>/</a:t>
            </a:r>
            <a:r>
              <a:rPr lang="en-US" sz="2400" dirty="0" err="1"/>
              <a:t>compremetimiento</a:t>
            </a:r>
            <a:r>
              <a:rPr lang="en-US" sz="2400" dirty="0"/>
              <a:t> la </a:t>
            </a:r>
            <a:r>
              <a:rPr lang="en-US" sz="2400" dirty="0" err="1"/>
              <a:t>cual</a:t>
            </a:r>
            <a:r>
              <a:rPr lang="en-US" sz="2400" dirty="0"/>
              <a:t> </a:t>
            </a:r>
            <a:r>
              <a:rPr lang="en-US" sz="2400" dirty="0" err="1"/>
              <a:t>incluye</a:t>
            </a:r>
            <a:r>
              <a:rPr lang="en-US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Envolver</a:t>
            </a:r>
            <a:r>
              <a:rPr lang="en-US" sz="2400" dirty="0"/>
              <a:t> a los padres en </a:t>
            </a:r>
            <a:r>
              <a:rPr lang="en-US" sz="2400" dirty="0" err="1"/>
              <a:t>procesos</a:t>
            </a:r>
            <a:r>
              <a:rPr lang="en-US" sz="2400" dirty="0"/>
              <a:t> de </a:t>
            </a:r>
            <a:r>
              <a:rPr lang="en-US" sz="2400" dirty="0" err="1"/>
              <a:t>planificación</a:t>
            </a:r>
            <a:r>
              <a:rPr lang="en-US" sz="2400" dirty="0"/>
              <a:t> de </a:t>
            </a:r>
            <a:r>
              <a:rPr lang="en-US" sz="2400" dirty="0" err="1"/>
              <a:t>mejoramiento</a:t>
            </a:r>
            <a:r>
              <a:rPr lang="en-US" sz="2400" dirty="0"/>
              <a:t> </a:t>
            </a:r>
            <a:r>
              <a:rPr lang="en-US" sz="2400" dirty="0" err="1"/>
              <a:t>escolar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Proveer</a:t>
            </a:r>
            <a:r>
              <a:rPr lang="en-US" sz="2400" dirty="0"/>
              <a:t> a la </a:t>
            </a:r>
            <a:r>
              <a:rPr lang="en-US" sz="2400" dirty="0" err="1"/>
              <a:t>escuela</a:t>
            </a:r>
            <a:r>
              <a:rPr lang="en-US" sz="2400" dirty="0"/>
              <a:t> con la </a:t>
            </a:r>
            <a:r>
              <a:rPr lang="en-US" sz="2400" dirty="0" err="1"/>
              <a:t>coordinación</a:t>
            </a:r>
            <a:r>
              <a:rPr lang="en-US" sz="2400" dirty="0"/>
              <a:t> y </a:t>
            </a:r>
            <a:r>
              <a:rPr lang="en-US" sz="2400" dirty="0" err="1"/>
              <a:t>asistencia</a:t>
            </a:r>
            <a:r>
              <a:rPr lang="en-US" sz="2400" dirty="0"/>
              <a:t> </a:t>
            </a:r>
            <a:r>
              <a:rPr lang="en-US" sz="2400" dirty="0" err="1"/>
              <a:t>técnica</a:t>
            </a:r>
            <a:r>
              <a:rPr lang="en-US" sz="2400" dirty="0"/>
              <a:t> en la </a:t>
            </a:r>
            <a:r>
              <a:rPr lang="en-US" sz="2400" dirty="0" err="1"/>
              <a:t>planificación</a:t>
            </a:r>
            <a:r>
              <a:rPr lang="en-US" sz="2400" dirty="0"/>
              <a:t> de </a:t>
            </a:r>
            <a:r>
              <a:rPr lang="en-US" sz="2400" dirty="0" err="1"/>
              <a:t>envolvimiento</a:t>
            </a:r>
            <a:r>
              <a:rPr lang="en-US" sz="2400" dirty="0"/>
              <a:t>  </a:t>
            </a:r>
            <a:r>
              <a:rPr lang="en-US" sz="2400" dirty="0" err="1"/>
              <a:t>efectivo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mejorar</a:t>
            </a:r>
            <a:r>
              <a:rPr lang="en-US" sz="2400" dirty="0"/>
              <a:t> en </a:t>
            </a:r>
            <a:r>
              <a:rPr lang="en-US" sz="2400" dirty="0" err="1"/>
              <a:t>desempeño</a:t>
            </a:r>
            <a:r>
              <a:rPr lang="en-US" sz="2400" dirty="0"/>
              <a:t> y </a:t>
            </a:r>
            <a:r>
              <a:rPr lang="en-US" sz="2400" dirty="0" err="1"/>
              <a:t>logros</a:t>
            </a:r>
            <a:r>
              <a:rPr lang="en-US" sz="2400" dirty="0"/>
              <a:t> </a:t>
            </a:r>
            <a:r>
              <a:rPr lang="en-US" sz="2400" dirty="0" err="1"/>
              <a:t>académicos</a:t>
            </a:r>
            <a:r>
              <a:rPr 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Construir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relación</a:t>
            </a:r>
            <a:r>
              <a:rPr lang="en-US" sz="2400" dirty="0"/>
              <a:t> </a:t>
            </a:r>
            <a:r>
              <a:rPr lang="en-US" sz="2400" dirty="0" err="1"/>
              <a:t>fuerte</a:t>
            </a:r>
            <a:r>
              <a:rPr lang="en-US" sz="2400" dirty="0"/>
              <a:t> y </a:t>
            </a:r>
            <a:r>
              <a:rPr lang="en-US" sz="2400" dirty="0" err="1"/>
              <a:t>estrecha</a:t>
            </a:r>
            <a:r>
              <a:rPr lang="en-US" sz="2400" dirty="0"/>
              <a:t> entre los padres y la </a:t>
            </a:r>
            <a:r>
              <a:rPr lang="en-US" sz="2400" dirty="0" err="1"/>
              <a:t>escuela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458200" cy="1600200"/>
          </a:xfrm>
        </p:spPr>
        <p:txBody>
          <a:bodyPr/>
          <a:lstStyle/>
          <a:p>
            <a:r>
              <a:rPr lang="en-US" sz="3600" b="1" dirty="0">
                <a:solidFill>
                  <a:schemeClr val="hlink"/>
                </a:solidFill>
              </a:rPr>
              <a:t>LLACS</a:t>
            </a:r>
            <a:br>
              <a:rPr lang="en-US" sz="4000" dirty="0"/>
            </a:br>
            <a:r>
              <a:rPr lang="en-US" sz="4000" b="1" dirty="0"/>
              <a:t> </a:t>
            </a:r>
            <a:r>
              <a:rPr lang="en-US" sz="3600" b="1" dirty="0" err="1"/>
              <a:t>Póliza</a:t>
            </a:r>
            <a:r>
              <a:rPr lang="en-US" sz="3600" b="1" dirty="0"/>
              <a:t> de </a:t>
            </a:r>
            <a:r>
              <a:rPr lang="en-US" sz="3600" b="1" dirty="0" err="1"/>
              <a:t>Envolvimiento</a:t>
            </a:r>
            <a:r>
              <a:rPr lang="en-US" sz="3600" b="1" dirty="0"/>
              <a:t>/</a:t>
            </a:r>
            <a:r>
              <a:rPr lang="en-US" sz="3600" b="1" dirty="0" err="1"/>
              <a:t>Comprometimiento</a:t>
            </a:r>
            <a:r>
              <a:rPr lang="en-US" sz="3600" b="1" dirty="0"/>
              <a:t>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419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dirty="0"/>
              <a:t>Como: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Los padres </a:t>
            </a:r>
            <a:r>
              <a:rPr lang="en-US" sz="2400" dirty="0" err="1"/>
              <a:t>estarán</a:t>
            </a:r>
            <a:r>
              <a:rPr lang="en-US" sz="2400" dirty="0"/>
              <a:t> </a:t>
            </a:r>
            <a:r>
              <a:rPr lang="en-US" sz="2400" dirty="0" err="1"/>
              <a:t>envueltos</a:t>
            </a:r>
            <a:r>
              <a:rPr lang="en-US" sz="2400" dirty="0"/>
              <a:t> en el </a:t>
            </a:r>
            <a:r>
              <a:rPr lang="en-US" sz="2400" dirty="0" err="1"/>
              <a:t>proceso</a:t>
            </a:r>
            <a:r>
              <a:rPr lang="en-US" sz="2400" dirty="0"/>
              <a:t> de </a:t>
            </a:r>
            <a:r>
              <a:rPr lang="en-US" sz="2400" dirty="0" err="1"/>
              <a:t>revisión</a:t>
            </a:r>
            <a:r>
              <a:rPr lang="en-US" sz="2400" dirty="0"/>
              <a:t> y </a:t>
            </a:r>
            <a:r>
              <a:rPr lang="en-US" sz="2400" dirty="0" err="1"/>
              <a:t>mejoramiento</a:t>
            </a:r>
            <a:r>
              <a:rPr lang="en-US" sz="2400" dirty="0"/>
              <a:t> de la </a:t>
            </a:r>
            <a:r>
              <a:rPr lang="en-US" sz="2400" dirty="0" err="1"/>
              <a:t>escuela</a:t>
            </a:r>
            <a:r>
              <a:rPr 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Proveeremos</a:t>
            </a:r>
            <a:r>
              <a:rPr lang="en-US" sz="2400" dirty="0"/>
              <a:t> la </a:t>
            </a:r>
            <a:r>
              <a:rPr lang="en-US" sz="2400" dirty="0" err="1"/>
              <a:t>asistencia</a:t>
            </a:r>
            <a:r>
              <a:rPr lang="en-US" sz="2400" dirty="0"/>
              <a:t> </a:t>
            </a:r>
            <a:r>
              <a:rPr lang="en-US" sz="2400" dirty="0" err="1"/>
              <a:t>técnica</a:t>
            </a:r>
            <a:r>
              <a:rPr lang="en-US" sz="2400" dirty="0"/>
              <a:t> </a:t>
            </a:r>
            <a:r>
              <a:rPr lang="en-US" sz="2400" dirty="0" err="1"/>
              <a:t>necesaria</a:t>
            </a:r>
            <a:r>
              <a:rPr lang="en-US" sz="2400" dirty="0"/>
              <a:t> a los padres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apoyar</a:t>
            </a:r>
            <a:r>
              <a:rPr lang="en-US" sz="2400" dirty="0"/>
              <a:t> y </a:t>
            </a:r>
            <a:r>
              <a:rPr lang="en-US" sz="2400" dirty="0" err="1"/>
              <a:t>mejorar</a:t>
            </a:r>
            <a:r>
              <a:rPr lang="en-US" sz="2400" dirty="0"/>
              <a:t> el </a:t>
            </a:r>
            <a:r>
              <a:rPr lang="en-US" sz="2400" dirty="0" err="1"/>
              <a:t>desempeño</a:t>
            </a:r>
            <a:r>
              <a:rPr lang="en-US" sz="2400" dirty="0"/>
              <a:t> y </a:t>
            </a:r>
            <a:r>
              <a:rPr lang="en-US" sz="2400" dirty="0" err="1"/>
              <a:t>logros</a:t>
            </a:r>
            <a:r>
              <a:rPr lang="en-US" sz="2400" dirty="0"/>
              <a:t> </a:t>
            </a:r>
            <a:r>
              <a:rPr lang="en-US" sz="2400" dirty="0" err="1"/>
              <a:t>académicos</a:t>
            </a:r>
            <a:r>
              <a:rPr lang="en-US" sz="2400" dirty="0"/>
              <a:t> </a:t>
            </a:r>
            <a:r>
              <a:rPr lang="en-US" sz="2400" dirty="0" err="1"/>
              <a:t>delos</a:t>
            </a:r>
            <a:r>
              <a:rPr lang="en-US" sz="2400" dirty="0"/>
              <a:t> </a:t>
            </a:r>
            <a:r>
              <a:rPr lang="en-US" sz="2400" dirty="0" err="1"/>
              <a:t>estudiantes</a:t>
            </a:r>
            <a:r>
              <a:rPr 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Contruiremos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relación</a:t>
            </a:r>
            <a:r>
              <a:rPr lang="en-US" sz="2400" dirty="0"/>
              <a:t> </a:t>
            </a:r>
            <a:r>
              <a:rPr lang="en-US" sz="2400" dirty="0" err="1"/>
              <a:t>cada</a:t>
            </a:r>
            <a:r>
              <a:rPr lang="en-US" sz="2400" dirty="0"/>
              <a:t> </a:t>
            </a:r>
            <a:r>
              <a:rPr lang="en-US" sz="2400" dirty="0" err="1"/>
              <a:t>vez</a:t>
            </a:r>
            <a:r>
              <a:rPr lang="en-US" sz="2400" dirty="0"/>
              <a:t> </a:t>
            </a:r>
            <a:r>
              <a:rPr lang="en-US" sz="2400" dirty="0" err="1"/>
              <a:t>más</a:t>
            </a:r>
            <a:r>
              <a:rPr lang="en-US" sz="2400" dirty="0"/>
              <a:t> </a:t>
            </a:r>
            <a:r>
              <a:rPr lang="en-US" sz="2400" dirty="0" err="1"/>
              <a:t>fuerte</a:t>
            </a:r>
            <a:r>
              <a:rPr lang="en-US" sz="2400" dirty="0"/>
              <a:t> entre padres y </a:t>
            </a:r>
            <a:r>
              <a:rPr lang="en-US" sz="2400" dirty="0" err="1"/>
              <a:t>escuela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 </a:t>
            </a:r>
            <a:r>
              <a:rPr lang="en-US" sz="2400" dirty="0" err="1"/>
              <a:t>mejoramiento</a:t>
            </a:r>
            <a:r>
              <a:rPr lang="en-US" sz="2400" dirty="0"/>
              <a:t> continuo.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458200" cy="1600200"/>
          </a:xfrm>
        </p:spPr>
        <p:txBody>
          <a:bodyPr/>
          <a:lstStyle/>
          <a:p>
            <a:r>
              <a:rPr lang="en-US" sz="3600" b="1" dirty="0">
                <a:solidFill>
                  <a:schemeClr val="hlink"/>
                </a:solidFill>
              </a:rPr>
              <a:t>LLACS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/>
              <a:t> </a:t>
            </a:r>
            <a:r>
              <a:rPr lang="en-US" sz="3600" b="1" dirty="0" err="1"/>
              <a:t>Póliza</a:t>
            </a:r>
            <a:r>
              <a:rPr lang="en-US" sz="3600" b="1" dirty="0"/>
              <a:t> de </a:t>
            </a:r>
            <a:r>
              <a:rPr lang="en-US" sz="3600" b="1" dirty="0" err="1"/>
              <a:t>Envolvimiento</a:t>
            </a:r>
            <a:r>
              <a:rPr lang="en-US" sz="3600" b="1" dirty="0"/>
              <a:t>/</a:t>
            </a:r>
            <a:r>
              <a:rPr lang="en-US" sz="3600" b="1" dirty="0" err="1"/>
              <a:t>Comprometimiento</a:t>
            </a:r>
            <a:r>
              <a:rPr lang="en-US" sz="3600" b="1" dirty="0"/>
              <a:t>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6576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/>
              <a:t>Además</a:t>
            </a:r>
            <a:r>
              <a:rPr lang="en-US" dirty="0"/>
              <a:t> </a:t>
            </a:r>
            <a:r>
              <a:rPr lang="en-US" dirty="0" err="1"/>
              <a:t>incluirá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Como los padres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envueltos</a:t>
            </a:r>
            <a:r>
              <a:rPr lang="en-US" dirty="0"/>
              <a:t> en el </a:t>
            </a:r>
            <a:r>
              <a:rPr lang="en-US" dirty="0" err="1"/>
              <a:t>desarrollo</a:t>
            </a:r>
            <a:r>
              <a:rPr lang="en-US" dirty="0"/>
              <a:t> de la </a:t>
            </a:r>
            <a:r>
              <a:rPr lang="en-US" dirty="0" err="1"/>
              <a:t>póliza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Como </a:t>
            </a:r>
            <a:r>
              <a:rPr lang="en-US" dirty="0" err="1"/>
              <a:t>están</a:t>
            </a:r>
            <a:r>
              <a:rPr lang="en-US" dirty="0"/>
              <a:t> los padres </a:t>
            </a:r>
            <a:r>
              <a:rPr lang="en-US" dirty="0" err="1"/>
              <a:t>envueltos</a:t>
            </a:r>
            <a:r>
              <a:rPr lang="en-US" dirty="0"/>
              <a:t> en la </a:t>
            </a:r>
            <a:r>
              <a:rPr lang="en-US" dirty="0" err="1"/>
              <a:t>evaluación</a:t>
            </a:r>
            <a:r>
              <a:rPr lang="en-US" dirty="0"/>
              <a:t> y </a:t>
            </a:r>
            <a:r>
              <a:rPr lang="en-US" dirty="0" err="1"/>
              <a:t>revisión</a:t>
            </a:r>
            <a:r>
              <a:rPr lang="en-US" dirty="0"/>
              <a:t> de la </a:t>
            </a:r>
            <a:r>
              <a:rPr lang="en-US" dirty="0" err="1"/>
              <a:t>misma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534400" cy="1600200"/>
          </a:xfrm>
        </p:spPr>
        <p:txBody>
          <a:bodyPr/>
          <a:lstStyle/>
          <a:p>
            <a:r>
              <a:rPr lang="en-US" sz="4000" b="1" dirty="0">
                <a:solidFill>
                  <a:schemeClr val="hlink"/>
                </a:solidFill>
              </a:rPr>
              <a:t>LLACS </a:t>
            </a:r>
            <a:br>
              <a:rPr lang="en-US" sz="4000" b="1" dirty="0">
                <a:solidFill>
                  <a:schemeClr val="hlink"/>
                </a:solidFill>
              </a:rPr>
            </a:br>
            <a:r>
              <a:rPr lang="en-US" sz="4000" b="1" dirty="0"/>
              <a:t> </a:t>
            </a:r>
            <a:r>
              <a:rPr lang="en-US" sz="4000" b="1" dirty="0" err="1"/>
              <a:t>Póliza</a:t>
            </a:r>
            <a:r>
              <a:rPr lang="en-US" sz="4000" b="1" dirty="0"/>
              <a:t> de </a:t>
            </a:r>
            <a:r>
              <a:rPr lang="en-US" sz="4000" b="1" dirty="0" err="1"/>
              <a:t>Envolvimiento</a:t>
            </a:r>
            <a:r>
              <a:rPr lang="en-US" sz="4000" b="1" dirty="0"/>
              <a:t>/</a:t>
            </a:r>
            <a:r>
              <a:rPr lang="en-US" sz="4000" b="1" dirty="0" err="1"/>
              <a:t>Comprometimiento</a:t>
            </a:r>
            <a:r>
              <a:rPr lang="en-US" sz="4000" b="1" dirty="0"/>
              <a:t>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4191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/>
              <a:t>Incluye</a:t>
            </a:r>
            <a:r>
              <a:rPr lang="en-US" dirty="0"/>
              <a:t>:</a:t>
            </a:r>
          </a:p>
          <a:p>
            <a:pPr lvl="1"/>
            <a:r>
              <a:rPr lang="en-US" dirty="0" err="1">
                <a:solidFill>
                  <a:schemeClr val="hlink"/>
                </a:solidFill>
              </a:rPr>
              <a:t>Desarrollar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actividades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que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promuevan</a:t>
            </a:r>
            <a:r>
              <a:rPr lang="en-US" dirty="0">
                <a:solidFill>
                  <a:schemeClr val="hlink"/>
                </a:solidFill>
              </a:rPr>
              <a:t> el </a:t>
            </a:r>
            <a:r>
              <a:rPr lang="en-US" dirty="0" err="1">
                <a:solidFill>
                  <a:schemeClr val="hlink"/>
                </a:solidFill>
              </a:rPr>
              <a:t>fortalecimiento</a:t>
            </a:r>
            <a:r>
              <a:rPr lang="en-US" dirty="0">
                <a:solidFill>
                  <a:schemeClr val="hlink"/>
                </a:solidFill>
              </a:rPr>
              <a:t> del </a:t>
            </a:r>
            <a:r>
              <a:rPr lang="en-US" dirty="0" err="1">
                <a:solidFill>
                  <a:schemeClr val="hlink"/>
                </a:solidFill>
              </a:rPr>
              <a:t>envolvimiento</a:t>
            </a:r>
            <a:r>
              <a:rPr lang="en-US" dirty="0">
                <a:solidFill>
                  <a:schemeClr val="hlink"/>
                </a:solidFill>
              </a:rPr>
              <a:t> de los padres.</a:t>
            </a:r>
          </a:p>
          <a:p>
            <a:pPr lvl="1"/>
            <a:r>
              <a:rPr lang="en-US" dirty="0" err="1">
                <a:solidFill>
                  <a:schemeClr val="hlink"/>
                </a:solidFill>
              </a:rPr>
              <a:t>Identificar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barreras</a:t>
            </a:r>
            <a:r>
              <a:rPr lang="en-US" dirty="0">
                <a:solidFill>
                  <a:schemeClr val="hlink"/>
                </a:solidFill>
              </a:rPr>
              <a:t>  </a:t>
            </a:r>
            <a:r>
              <a:rPr lang="en-US" dirty="0" err="1">
                <a:solidFill>
                  <a:schemeClr val="hlink"/>
                </a:solidFill>
              </a:rPr>
              <a:t>para</a:t>
            </a:r>
            <a:r>
              <a:rPr lang="en-US" dirty="0">
                <a:solidFill>
                  <a:schemeClr val="hlink"/>
                </a:solidFill>
              </a:rPr>
              <a:t> la </a:t>
            </a:r>
            <a:r>
              <a:rPr lang="en-US" dirty="0" err="1">
                <a:solidFill>
                  <a:schemeClr val="hlink"/>
                </a:solidFill>
              </a:rPr>
              <a:t>participación</a:t>
            </a:r>
            <a:r>
              <a:rPr lang="en-US" dirty="0">
                <a:solidFill>
                  <a:schemeClr val="hlink"/>
                </a:solidFill>
              </a:rPr>
              <a:t> de los padres </a:t>
            </a:r>
            <a:r>
              <a:rPr lang="en-US" dirty="0" err="1">
                <a:solidFill>
                  <a:schemeClr val="hlink"/>
                </a:solidFill>
              </a:rPr>
              <a:t>quienes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están</a:t>
            </a:r>
            <a:r>
              <a:rPr lang="en-US" dirty="0">
                <a:solidFill>
                  <a:schemeClr val="hlink"/>
                </a:solidFill>
              </a:rPr>
              <a:t> en </a:t>
            </a:r>
            <a:r>
              <a:rPr lang="en-US" dirty="0" err="1">
                <a:solidFill>
                  <a:schemeClr val="hlink"/>
                </a:solidFill>
              </a:rPr>
              <a:t>desventaja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económica</a:t>
            </a:r>
            <a:r>
              <a:rPr lang="en-US" dirty="0">
                <a:solidFill>
                  <a:schemeClr val="hlink"/>
                </a:solidFill>
              </a:rPr>
              <a:t>, son </a:t>
            </a:r>
            <a:r>
              <a:rPr lang="en-US" dirty="0" err="1">
                <a:solidFill>
                  <a:schemeClr val="hlink"/>
                </a:solidFill>
              </a:rPr>
              <a:t>minoria</a:t>
            </a:r>
            <a:r>
              <a:rPr lang="en-US" dirty="0">
                <a:solidFill>
                  <a:schemeClr val="hlink"/>
                </a:solidFill>
              </a:rPr>
              <a:t>, </a:t>
            </a:r>
            <a:r>
              <a:rPr lang="en-US" dirty="0" err="1">
                <a:solidFill>
                  <a:schemeClr val="hlink"/>
                </a:solidFill>
              </a:rPr>
              <a:t>tienen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limitado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conocimiento</a:t>
            </a:r>
            <a:r>
              <a:rPr lang="en-US" dirty="0">
                <a:solidFill>
                  <a:schemeClr val="hlink"/>
                </a:solidFill>
              </a:rPr>
              <a:t> del </a:t>
            </a:r>
            <a:r>
              <a:rPr lang="en-US" dirty="0" err="1">
                <a:solidFill>
                  <a:schemeClr val="hlink"/>
                </a:solidFill>
              </a:rPr>
              <a:t>idioma</a:t>
            </a:r>
            <a:r>
              <a:rPr lang="en-US" dirty="0">
                <a:solidFill>
                  <a:schemeClr val="hlink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1800</TotalTime>
  <Words>2017</Words>
  <Application>Microsoft Macintosh PowerPoint</Application>
  <PresentationFormat>On-screen Show (4:3)</PresentationFormat>
  <Paragraphs>212</Paragraphs>
  <Slides>31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Arial Black</vt:lpstr>
      <vt:lpstr>Comic Sans MS</vt:lpstr>
      <vt:lpstr>Monotype Sorts</vt:lpstr>
      <vt:lpstr>Symbol</vt:lpstr>
      <vt:lpstr>Times</vt:lpstr>
      <vt:lpstr>Times New Roman</vt:lpstr>
      <vt:lpstr>Wingdings</vt:lpstr>
      <vt:lpstr>Wingdings 3</vt:lpstr>
      <vt:lpstr>Crayons</vt:lpstr>
      <vt:lpstr>PowerPoint Presentation</vt:lpstr>
      <vt:lpstr>Porqué debo saber sobre Título I?</vt:lpstr>
      <vt:lpstr>Como funciona Título I</vt:lpstr>
      <vt:lpstr>PowerPoint Presentation</vt:lpstr>
      <vt:lpstr>PowerPoint Presentation</vt:lpstr>
      <vt:lpstr>LLACS  Póliza de Envolvimiento/Comprometimiento de la Familia</vt:lpstr>
      <vt:lpstr>LLACS  Póliza de Envolvimiento/Comprometimiento </vt:lpstr>
      <vt:lpstr>LLACS   Póliza de Envolvimiento/Comprometimiento </vt:lpstr>
      <vt:lpstr>LLACS   Póliza de Envolvimiento/Comprometimiento </vt:lpstr>
      <vt:lpstr>LLACS   Póliza de Envolvimiento/Comprometimiento </vt:lpstr>
      <vt:lpstr>LLACS Convenio con los padres </vt:lpstr>
      <vt:lpstr>LLACS Convenio con los padres </vt:lpstr>
      <vt:lpstr>LLACS AYP (Progreso annual)</vt:lpstr>
      <vt:lpstr>LLACS  AYP (Progreso annual)</vt:lpstr>
      <vt:lpstr>PowerPoint Presentation</vt:lpstr>
      <vt:lpstr>NCLB Alternativas de Escuelas </vt:lpstr>
      <vt:lpstr>PowerPoint Presentation</vt:lpstr>
      <vt:lpstr>Servicios Educativos Suplementarios (SES) </vt:lpstr>
      <vt:lpstr>Plan de Mejoramiento de la Escuela</vt:lpstr>
      <vt:lpstr>Plan de Mejoramiento de la Escuela</vt:lpstr>
      <vt:lpstr>Derechos Adicionales</vt:lpstr>
      <vt:lpstr>Presupuesto de Título I </vt:lpstr>
      <vt:lpstr>PowerPoint Presentation</vt:lpstr>
      <vt:lpstr>LLACS  Presupuesto de Titulo I ?</vt:lpstr>
      <vt:lpstr>Nota:</vt:lpstr>
      <vt:lpstr>PowerPoint Presentation</vt:lpstr>
      <vt:lpstr> Cualificación para Maestros</vt:lpstr>
      <vt:lpstr>PowerPoint Presentation</vt:lpstr>
      <vt:lpstr>Derecho a saber las Cualificaciones</vt:lpstr>
      <vt:lpstr>Derecho a saber  Carta de las 4 semanas</vt:lpstr>
      <vt:lpstr>Su programa de Título I le necesita!</vt:lpstr>
    </vt:vector>
  </TitlesOfParts>
  <Company>School District of Philadelphia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Bonner</dc:creator>
  <cp:lastModifiedBy>Sandra Figueroa</cp:lastModifiedBy>
  <cp:revision>202</cp:revision>
  <cp:lastPrinted>2010-11-30T21:04:46Z</cp:lastPrinted>
  <dcterms:created xsi:type="dcterms:W3CDTF">2001-10-01T17:18:44Z</dcterms:created>
  <dcterms:modified xsi:type="dcterms:W3CDTF">2022-11-01T17:00:55Z</dcterms:modified>
</cp:coreProperties>
</file>